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8"/>
  </p:notesMasterIdLst>
  <p:sldIdLst>
    <p:sldId id="256" r:id="rId2"/>
    <p:sldId id="257" r:id="rId3"/>
    <p:sldId id="265" r:id="rId4"/>
    <p:sldId id="259" r:id="rId5"/>
    <p:sldId id="302" r:id="rId6"/>
    <p:sldId id="275" r:id="rId7"/>
    <p:sldId id="258" r:id="rId8"/>
    <p:sldId id="273" r:id="rId9"/>
    <p:sldId id="277" r:id="rId10"/>
    <p:sldId id="278" r:id="rId11"/>
    <p:sldId id="279" r:id="rId12"/>
    <p:sldId id="280" r:id="rId13"/>
    <p:sldId id="283" r:id="rId14"/>
    <p:sldId id="287" r:id="rId15"/>
    <p:sldId id="284" r:id="rId16"/>
    <p:sldId id="260" r:id="rId17"/>
    <p:sldId id="272" r:id="rId18"/>
    <p:sldId id="261" r:id="rId19"/>
    <p:sldId id="285" r:id="rId20"/>
    <p:sldId id="288" r:id="rId21"/>
    <p:sldId id="262" r:id="rId22"/>
    <p:sldId id="290" r:id="rId23"/>
    <p:sldId id="292" r:id="rId24"/>
    <p:sldId id="263" r:id="rId25"/>
    <p:sldId id="294" r:id="rId26"/>
    <p:sldId id="264" r:id="rId27"/>
    <p:sldId id="266" r:id="rId28"/>
    <p:sldId id="296" r:id="rId29"/>
    <p:sldId id="298" r:id="rId30"/>
    <p:sldId id="267" r:id="rId31"/>
    <p:sldId id="299" r:id="rId32"/>
    <p:sldId id="268" r:id="rId33"/>
    <p:sldId id="300" r:id="rId34"/>
    <p:sldId id="269" r:id="rId35"/>
    <p:sldId id="270" r:id="rId36"/>
    <p:sldId id="27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0CE7E-FD49-4F63-9F92-0445124D681C}" type="datetimeFigureOut">
              <a:rPr lang="en-US" smtClean="0"/>
              <a:pPr/>
              <a:t>10/28/2014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9AE271-FAE9-48DC-8A46-CFFAB873AFF6}" type="slidenum">
              <a:rPr lang="en-US" smtClean="0"/>
              <a:pPr/>
              <a:t>‹#›</a:t>
            </a:fld>
            <a:endParaRPr lang="en-US"/>
          </a:p>
        </p:txBody>
      </p:sp>
    </p:spTree>
    <p:extLst>
      <p:ext uri="{BB962C8B-B14F-4D97-AF65-F5344CB8AC3E}">
        <p14:creationId xmlns:p14="http://schemas.microsoft.com/office/powerpoint/2010/main" val="284393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569C6-9605-42AC-9C4D-E1AA8CC83461}" type="slidenum">
              <a:rPr lang="en-US"/>
              <a:pPr/>
              <a:t>28</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1"/>
              <a:t>What is the Fed?</a:t>
            </a:r>
          </a:p>
          <a:p>
            <a:pPr>
              <a:buFontTx/>
              <a:buChar char="•"/>
            </a:pPr>
            <a:r>
              <a:rPr lang="en-US"/>
              <a:t>The Federal Reserve is the central bank of the United States and its purpose is to help ensure a stable economy for the nation.</a:t>
            </a:r>
          </a:p>
          <a:p>
            <a:pPr>
              <a:buFontTx/>
              <a:buChar char="•"/>
            </a:pPr>
            <a:r>
              <a:rPr lang="en-US"/>
              <a:t>Established as a result of the Federal Reserve Act, signed in 1913. </a:t>
            </a:r>
          </a:p>
          <a:p>
            <a:pPr>
              <a:buFontTx/>
              <a:buChar char="•"/>
            </a:pPr>
            <a:r>
              <a:rPr lang="en-US"/>
              <a:t>Receives no congressionally appropriated funds. Its operations are financed primarily from the interest earned on the U.S. government securities it acquires in the course of its monetary policy actions. </a:t>
            </a:r>
          </a:p>
          <a:p>
            <a:pPr>
              <a:buFontTx/>
              <a:buChar char="•"/>
            </a:pPr>
            <a:r>
              <a:rPr lang="en-US"/>
              <a:t>Another major source of income is derived from the fees received for certain services provided to depository institutions. </a:t>
            </a:r>
          </a:p>
          <a:p>
            <a:pPr>
              <a:buFontTx/>
              <a:buChar char="•"/>
            </a:pPr>
            <a:r>
              <a:rPr lang="en-US"/>
              <a:t>After payment of certain expenses, all the net earnings of the Federal Reserve Banks are transferred to the U.S. Treasury. In 2004, for example, the Fed paid approximately $18.1 billion to the U.S. Treasury.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448430-D4CA-4341-931B-DDCC6DD46E12}" type="slidenum">
              <a:rPr lang="en-US"/>
              <a:pPr/>
              <a:t>29</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pPr algn="just">
              <a:buFontTx/>
              <a:buChar char="•"/>
            </a:pPr>
            <a:r>
              <a:rPr lang="en-US"/>
              <a:t>The Board of Governors in Washington, D.C. oversees the activities of the twelve independently operated District Reserve Banks across the country.  </a:t>
            </a:r>
          </a:p>
          <a:p>
            <a:pPr algn="just">
              <a:buFontTx/>
              <a:buChar char="•"/>
            </a:pPr>
            <a:r>
              <a:rPr lang="en-US"/>
              <a:t>Each of the 12 Federal Reserve Banks is separately incorporated with a Board of Directors. The District Federal Reserve Banks, along with their 25 branches, are located in major cities across the country, giving the System a strong grass-roots foundation. </a:t>
            </a:r>
          </a:p>
          <a:p>
            <a:pPr>
              <a:buFontTx/>
              <a:buChar char="•"/>
            </a:pPr>
            <a:r>
              <a:rPr lang="en-US"/>
              <a:t>The Federal Open Market Committee (FOMC) is the chief policymaking body of the Federal Reserve System.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F645D-9FF7-46B0-8CBF-528E7BB2F4A5}" type="slidenum">
              <a:rPr lang="en-US"/>
              <a:pPr/>
              <a:t>31</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t>What is monetary policy?</a:t>
            </a:r>
          </a:p>
          <a:p>
            <a:pPr>
              <a:buFontTx/>
              <a:buChar char="•"/>
            </a:pPr>
            <a:r>
              <a:rPr lang="en-US"/>
              <a:t>The Fed manages the nation’s money supply to keep inflation low and the economy growing at a sustainable rate. </a:t>
            </a:r>
          </a:p>
          <a:p>
            <a:r>
              <a:rPr lang="en-US"/>
              <a:t>The actions that the Fed takes today influence the economy and the inflation rate for some time to come. Consequently, policymakers must be forward-looking and must take pre-emptive action to head off inflation before it gathers momentum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921B3-BD04-4432-A569-179A15FEEE33}" type="slidenum">
              <a:rPr lang="en-US"/>
              <a:pPr/>
              <a:t>33</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a:t>Monetary policy is designed to effectively promote the goals of maximum employment, stable prices, and sustainable economic growth. </a:t>
            </a:r>
          </a:p>
          <a:p>
            <a:pPr>
              <a:buFontTx/>
              <a:buChar char="•"/>
            </a:pPr>
            <a:r>
              <a:rPr lang="en-US"/>
              <a:t>The Fed is consistently striving for a balance between oftentimes conflicting goals of monetary policy</a:t>
            </a:r>
          </a:p>
          <a:p>
            <a:pPr algn="just">
              <a:buFontTx/>
              <a:buChar char="•"/>
            </a:pPr>
            <a:r>
              <a:rPr lang="en-US"/>
              <a:t>For example, if the economy is growing at too rapid a pace, the Fed may dampen that growth by influencing interest rates to rise, which may have the effect of putting some people out of work—a direct challenge to the goal of maximum employment. </a:t>
            </a:r>
          </a:p>
          <a:p>
            <a:pPr algn="just"/>
            <a:endParaRPr lang="en-US">
              <a:solidFill>
                <a:srgbClr val="FF0000"/>
              </a:solidFill>
            </a:endParaRPr>
          </a:p>
          <a:p>
            <a:pPr lvl="1" algn="just">
              <a:buFontTx/>
              <a:buChar cha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C77F6DA-CA8E-41F2-8951-38797FBED287}"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D2C7-6B71-4D30-AF18-E718A2DEED2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77F6DA-CA8E-41F2-8951-38797FBED287}"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D2C7-6B71-4D30-AF18-E718A2DEED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77F6DA-CA8E-41F2-8951-38797FBED287}" type="datetimeFigureOut">
              <a:rPr lang="en-US" smtClean="0"/>
              <a:pPr/>
              <a:t>10/28/2014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F5CD2C7-6B71-4D30-AF18-E718A2DEED2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6764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AAAED6EF-9D3F-4E86-8CCE-3CD6B0402B5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16764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81800" y="6248400"/>
            <a:ext cx="1905000" cy="457200"/>
          </a:xfrm>
        </p:spPr>
        <p:txBody>
          <a:bodyPr/>
          <a:lstStyle>
            <a:lvl1pPr>
              <a:defRPr/>
            </a:lvl1pPr>
          </a:lstStyle>
          <a:p>
            <a:fld id="{7875865A-839F-4FF7-9383-9D03B8EA3EF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4038600" cy="4302125"/>
          </a:xfrm>
        </p:spPr>
        <p:txBody>
          <a:bodyPr/>
          <a:lstStyle/>
          <a:p>
            <a:endParaRPr lang="en-US"/>
          </a:p>
        </p:txBody>
      </p:sp>
      <p:sp>
        <p:nvSpPr>
          <p:cNvPr id="5" name="Date Placeholder 4"/>
          <p:cNvSpPr>
            <a:spLocks noGrp="1"/>
          </p:cNvSpPr>
          <p:nvPr>
            <p:ph type="dt" sz="half" idx="10"/>
          </p:nvPr>
        </p:nvSpPr>
        <p:spPr>
          <a:xfrm>
            <a:off x="457200" y="6248400"/>
            <a:ext cx="16764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370F02C6-B22D-42E4-8979-6D832171352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16764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B80EBB1D-F466-4B9D-A62B-4E58D0D4377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77F6DA-CA8E-41F2-8951-38797FBED287}"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D2C7-6B71-4D30-AF18-E718A2DEED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77F6DA-CA8E-41F2-8951-38797FBED287}"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D2C7-6B71-4D30-AF18-E718A2DEED2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77F6DA-CA8E-41F2-8951-38797FBED287}"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D2C7-6B71-4D30-AF18-E718A2DEED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C77F6DA-CA8E-41F2-8951-38797FBED287}" type="datetimeFigureOut">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D2C7-6B71-4D30-AF18-E718A2DEED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77F6DA-CA8E-41F2-8951-38797FBED287}"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D2C7-6B71-4D30-AF18-E718A2DEED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7F6DA-CA8E-41F2-8951-38797FBED287}" type="datetimeFigureOut">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D2C7-6B71-4D30-AF18-E718A2DEED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77F6DA-CA8E-41F2-8951-38797FBED287}"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D2C7-6B71-4D30-AF18-E718A2DEED2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C77F6DA-CA8E-41F2-8951-38797FBED287}" type="datetimeFigureOut">
              <a:rPr lang="en-US" smtClean="0"/>
              <a:pPr/>
              <a:t>10/28/2014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F5CD2C7-6B71-4D30-AF18-E718A2DEED2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C77F6DA-CA8E-41F2-8951-38797FBED287}" type="datetimeFigureOut">
              <a:rPr lang="en-US" smtClean="0"/>
              <a:pPr/>
              <a:t>10/28/2014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F5CD2C7-6B71-4D30-AF18-E718A2DEED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Macroeconomics Review</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371600" y="304800"/>
            <a:ext cx="7772400" cy="1143000"/>
          </a:xfrm>
        </p:spPr>
        <p:txBody>
          <a:bodyPr/>
          <a:lstStyle/>
          <a:p>
            <a:pPr eaLnBrk="1" hangingPunct="1"/>
            <a:r>
              <a:rPr lang="en-US" b="1" smtClean="0">
                <a:solidFill>
                  <a:schemeClr val="accent1"/>
                </a:solidFill>
              </a:rPr>
              <a:t>What is counted in GDP?</a:t>
            </a:r>
          </a:p>
        </p:txBody>
      </p:sp>
      <p:sp>
        <p:nvSpPr>
          <p:cNvPr id="11267" name="Rectangle 3"/>
          <p:cNvSpPr>
            <a:spLocks noGrp="1" noChangeArrowheads="1"/>
          </p:cNvSpPr>
          <p:nvPr>
            <p:ph type="body" idx="4294967295"/>
          </p:nvPr>
        </p:nvSpPr>
        <p:spPr>
          <a:xfrm>
            <a:off x="0" y="1598613"/>
            <a:ext cx="8226425" cy="4497387"/>
          </a:xfrm>
        </p:spPr>
        <p:txBody>
          <a:bodyPr/>
          <a:lstStyle/>
          <a:p>
            <a:pPr eaLnBrk="1" hangingPunct="1"/>
            <a:r>
              <a:rPr lang="en-US" b="1" smtClean="0"/>
              <a:t>FINAL</a:t>
            </a:r>
            <a:r>
              <a:rPr lang="en-US" smtClean="0"/>
              <a:t> goods</a:t>
            </a:r>
          </a:p>
          <a:p>
            <a:pPr eaLnBrk="1" hangingPunct="1">
              <a:buFont typeface="Wingdings" pitchFamily="2" charset="2"/>
              <a:buNone/>
            </a:pPr>
            <a:r>
              <a:rPr lang="en-US" smtClean="0"/>
              <a:t>      and services</a:t>
            </a:r>
          </a:p>
          <a:p>
            <a:pPr eaLnBrk="1" hangingPunct="1"/>
            <a:endParaRPr lang="en-US" smtClean="0"/>
          </a:p>
          <a:p>
            <a:pPr eaLnBrk="1" hangingPunct="1"/>
            <a:endParaRPr lang="en-US" smtClean="0"/>
          </a:p>
          <a:p>
            <a:pPr eaLnBrk="1" hangingPunct="1"/>
            <a:r>
              <a:rPr lang="en-US" smtClean="0"/>
              <a:t>Goods/Services  produced </a:t>
            </a:r>
          </a:p>
          <a:p>
            <a:pPr eaLnBrk="1" hangingPunct="1">
              <a:buFont typeface="Wingdings" pitchFamily="2" charset="2"/>
              <a:buNone/>
            </a:pPr>
            <a:r>
              <a:rPr lang="en-US" smtClean="0"/>
              <a:t>   here, even if by a foreign co.</a:t>
            </a:r>
          </a:p>
        </p:txBody>
      </p:sp>
      <p:pic>
        <p:nvPicPr>
          <p:cNvPr id="11268"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172200" y="3938588"/>
            <a:ext cx="2971800" cy="2919412"/>
          </a:xfrm>
          <a:prstGeom prst="rect">
            <a:avLst/>
          </a:prstGeom>
          <a:noFill/>
          <a:ln w="9525">
            <a:noFill/>
            <a:miter lim="800000"/>
            <a:headEnd/>
            <a:tailEnd/>
          </a:ln>
        </p:spPr>
      </p:pic>
      <p:pic>
        <p:nvPicPr>
          <p:cNvPr id="11269" name="Picture 7" descr="CTS_Coupe_Convertible"/>
          <p:cNvPicPr>
            <a:picLocks noChangeAspect="1" noChangeArrowheads="1"/>
          </p:cNvPicPr>
          <p:nvPr/>
        </p:nvPicPr>
        <p:blipFill>
          <a:blip r:embed="rId3"/>
          <a:srcRect/>
          <a:stretch>
            <a:fillRect/>
          </a:stretch>
        </p:blipFill>
        <p:spPr bwMode="auto">
          <a:xfrm>
            <a:off x="5029200" y="1676400"/>
            <a:ext cx="2971800" cy="1873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371600" y="0"/>
            <a:ext cx="7772400" cy="1143000"/>
          </a:xfrm>
        </p:spPr>
        <p:txBody>
          <a:bodyPr/>
          <a:lstStyle/>
          <a:p>
            <a:pPr eaLnBrk="1" hangingPunct="1"/>
            <a:r>
              <a:rPr lang="en-US" b="1" smtClean="0">
                <a:solidFill>
                  <a:schemeClr val="accent1"/>
                </a:solidFill>
              </a:rPr>
              <a:t>What is NOT counted?</a:t>
            </a:r>
          </a:p>
        </p:txBody>
      </p:sp>
      <p:sp>
        <p:nvSpPr>
          <p:cNvPr id="12291" name="Rectangle 3"/>
          <p:cNvSpPr>
            <a:spLocks noGrp="1" noChangeArrowheads="1"/>
          </p:cNvSpPr>
          <p:nvPr>
            <p:ph type="body" idx="4294967295"/>
          </p:nvPr>
        </p:nvSpPr>
        <p:spPr>
          <a:xfrm>
            <a:off x="0" y="1752600"/>
            <a:ext cx="5638800" cy="4495800"/>
          </a:xfrm>
        </p:spPr>
        <p:txBody>
          <a:bodyPr/>
          <a:lstStyle/>
          <a:p>
            <a:pPr eaLnBrk="1" hangingPunct="1"/>
            <a:r>
              <a:rPr lang="en-US" sz="2800" smtClean="0"/>
              <a:t>Things produced outside the </a:t>
            </a:r>
          </a:p>
          <a:p>
            <a:pPr eaLnBrk="1" hangingPunct="1">
              <a:buFont typeface="Wingdings" pitchFamily="2" charset="2"/>
              <a:buNone/>
            </a:pPr>
            <a:r>
              <a:rPr lang="en-US" sz="2800" smtClean="0"/>
              <a:t>     country.</a:t>
            </a:r>
          </a:p>
          <a:p>
            <a:pPr eaLnBrk="1" hangingPunct="1"/>
            <a:endParaRPr lang="en-US" sz="2800" smtClean="0"/>
          </a:p>
          <a:p>
            <a:pPr eaLnBrk="1" hangingPunct="1"/>
            <a:r>
              <a:rPr lang="en-US" sz="2800" smtClean="0"/>
              <a:t>Illegal stuff</a:t>
            </a:r>
          </a:p>
          <a:p>
            <a:pPr eaLnBrk="1" hangingPunct="1"/>
            <a:endParaRPr lang="en-US" sz="2800" smtClean="0"/>
          </a:p>
          <a:p>
            <a:pPr eaLnBrk="1" hangingPunct="1"/>
            <a:endParaRPr lang="en-US" sz="2800" smtClean="0"/>
          </a:p>
          <a:p>
            <a:pPr eaLnBrk="1" hangingPunct="1"/>
            <a:r>
              <a:rPr lang="en-US" sz="2800" smtClean="0"/>
              <a:t>Purely financial transactions</a:t>
            </a:r>
          </a:p>
          <a:p>
            <a:pPr lvl="1" eaLnBrk="1" hangingPunct="1"/>
            <a:r>
              <a:rPr lang="en-US" sz="2400" smtClean="0"/>
              <a:t>Pay a broker – broker part counts</a:t>
            </a:r>
          </a:p>
          <a:p>
            <a:pPr lvl="1" eaLnBrk="1" hangingPunct="1"/>
            <a:r>
              <a:rPr lang="en-US" sz="2400" smtClean="0"/>
              <a:t>Stock itself doesn’t count</a:t>
            </a:r>
          </a:p>
        </p:txBody>
      </p:sp>
      <p:pic>
        <p:nvPicPr>
          <p:cNvPr id="12292"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086600" y="914400"/>
            <a:ext cx="1676400" cy="1508125"/>
          </a:xfrm>
          <a:prstGeom prst="rect">
            <a:avLst/>
          </a:prstGeom>
          <a:noFill/>
          <a:ln w="9525">
            <a:noFill/>
            <a:miter lim="800000"/>
            <a:headEnd/>
            <a:tailEnd/>
          </a:ln>
        </p:spPr>
      </p:pic>
      <p:pic>
        <p:nvPicPr>
          <p:cNvPr id="12293" name="Picture 6"/>
          <p:cNvPicPr>
            <a:picLocks noChangeAspect="1" noChangeArrowheads="1"/>
          </p:cNvPicPr>
          <p:nvPr/>
        </p:nvPicPr>
        <p:blipFill>
          <a:blip r:embed="rId3"/>
          <a:srcRect/>
          <a:stretch>
            <a:fillRect/>
          </a:stretch>
        </p:blipFill>
        <p:spPr bwMode="auto">
          <a:xfrm>
            <a:off x="6858000" y="5334000"/>
            <a:ext cx="2057400" cy="1317625"/>
          </a:xfrm>
          <a:prstGeom prst="rect">
            <a:avLst/>
          </a:prstGeom>
          <a:noFill/>
          <a:ln w="9525">
            <a:noFill/>
            <a:miter lim="800000"/>
            <a:headEnd/>
            <a:tailEnd/>
          </a:ln>
        </p:spPr>
      </p:pic>
      <p:pic>
        <p:nvPicPr>
          <p:cNvPr id="12294" name="Picture 7" descr="2006ncaa_bracke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191000" y="2667000"/>
            <a:ext cx="3276600" cy="244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685800" y="0"/>
            <a:ext cx="8458200" cy="1470025"/>
          </a:xfrm>
        </p:spPr>
        <p:txBody>
          <a:bodyPr/>
          <a:lstStyle/>
          <a:p>
            <a:pPr eaLnBrk="1" hangingPunct="1"/>
            <a:r>
              <a:rPr lang="en-US" sz="4800" b="1" smtClean="0">
                <a:solidFill>
                  <a:schemeClr val="accent1"/>
                </a:solidFill>
              </a:rPr>
              <a:t>…and INTERMEDIATE GOODS</a:t>
            </a:r>
          </a:p>
        </p:txBody>
      </p:sp>
      <p:pic>
        <p:nvPicPr>
          <p:cNvPr id="13315" name="Picture 3"/>
          <p:cNvPicPr>
            <a:picLocks noGrp="1" noChangeAspect="1" noChangeArrowheads="1"/>
          </p:cNvPicPr>
          <p:nvPr>
            <p:ph type="subTitle" idx="4294967295"/>
          </p:nvPr>
        </p:nvPicPr>
        <p:blipFill>
          <a:blip r:embed="rId2">
            <a:clrChange>
              <a:clrFrom>
                <a:srgbClr val="FFFFFF"/>
              </a:clrFrom>
              <a:clrTo>
                <a:srgbClr val="FFFFFF">
                  <a:alpha val="0"/>
                </a:srgbClr>
              </a:clrTo>
            </a:clrChange>
          </a:blip>
          <a:srcRect/>
          <a:stretch>
            <a:fillRect/>
          </a:stretch>
        </p:blipFill>
        <p:spPr>
          <a:xfrm>
            <a:off x="6781800" y="1371600"/>
            <a:ext cx="2362200" cy="2170113"/>
          </a:xfrm>
        </p:spPr>
      </p:pic>
      <p:pic>
        <p:nvPicPr>
          <p:cNvPr id="13316" name="Picture 10" descr="beef-cow-5"/>
          <p:cNvPicPr>
            <a:picLocks noChangeAspect="1" noChangeArrowheads="1"/>
          </p:cNvPicPr>
          <p:nvPr/>
        </p:nvPicPr>
        <p:blipFill>
          <a:blip r:embed="rId3"/>
          <a:srcRect/>
          <a:stretch>
            <a:fillRect/>
          </a:stretch>
        </p:blipFill>
        <p:spPr bwMode="auto">
          <a:xfrm>
            <a:off x="5562600" y="4191000"/>
            <a:ext cx="3390900" cy="2397125"/>
          </a:xfrm>
          <a:prstGeom prst="rect">
            <a:avLst/>
          </a:prstGeom>
          <a:noFill/>
          <a:ln w="9525">
            <a:noFill/>
            <a:miter lim="800000"/>
            <a:headEnd/>
            <a:tailEnd/>
          </a:ln>
        </p:spPr>
      </p:pic>
      <p:pic>
        <p:nvPicPr>
          <p:cNvPr id="13317" name="Picture 12" descr="3297_log_pile_1020"/>
          <p:cNvPicPr>
            <a:picLocks noChangeAspect="1" noChangeArrowheads="1"/>
          </p:cNvPicPr>
          <p:nvPr/>
        </p:nvPicPr>
        <p:blipFill>
          <a:blip r:embed="rId4"/>
          <a:srcRect/>
          <a:stretch>
            <a:fillRect/>
          </a:stretch>
        </p:blipFill>
        <p:spPr bwMode="auto">
          <a:xfrm>
            <a:off x="838200" y="2362200"/>
            <a:ext cx="4572000" cy="3263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 I + G + (X – M)</a:t>
            </a:r>
            <a:endParaRPr lang="en-US" dirty="0"/>
          </a:p>
        </p:txBody>
      </p:sp>
      <p:sp>
        <p:nvSpPr>
          <p:cNvPr id="3" name="Content Placeholder 2"/>
          <p:cNvSpPr>
            <a:spLocks noGrp="1"/>
          </p:cNvSpPr>
          <p:nvPr>
            <p:ph idx="1"/>
          </p:nvPr>
        </p:nvSpPr>
        <p:spPr/>
        <p:txBody>
          <a:bodyPr/>
          <a:lstStyle/>
          <a:p>
            <a:pPr>
              <a:lnSpc>
                <a:spcPct val="80000"/>
              </a:lnSpc>
            </a:pPr>
            <a:r>
              <a:rPr lang="en-US" sz="3600" b="1" dirty="0" smtClean="0"/>
              <a:t>C</a:t>
            </a:r>
            <a:r>
              <a:rPr lang="en-US" dirty="0" smtClean="0"/>
              <a:t>= consumption spending </a:t>
            </a:r>
          </a:p>
          <a:p>
            <a:pPr>
              <a:lnSpc>
                <a:spcPct val="80000"/>
              </a:lnSpc>
              <a:buNone/>
            </a:pPr>
            <a:r>
              <a:rPr lang="en-US" sz="2000" dirty="0" smtClean="0"/>
              <a:t>            (think consumers)</a:t>
            </a:r>
          </a:p>
          <a:p>
            <a:pPr>
              <a:lnSpc>
                <a:spcPct val="80000"/>
              </a:lnSpc>
              <a:buNone/>
            </a:pPr>
            <a:r>
              <a:rPr lang="en-US" dirty="0" smtClean="0"/>
              <a:t>		72%</a:t>
            </a:r>
          </a:p>
          <a:p>
            <a:pPr>
              <a:lnSpc>
                <a:spcPct val="80000"/>
              </a:lnSpc>
            </a:pPr>
            <a:r>
              <a:rPr lang="en-US" sz="3600" b="1" dirty="0" smtClean="0"/>
              <a:t>I</a:t>
            </a:r>
            <a:r>
              <a:rPr lang="en-US" dirty="0" smtClean="0"/>
              <a:t>= investment spending </a:t>
            </a:r>
          </a:p>
          <a:p>
            <a:pPr>
              <a:lnSpc>
                <a:spcPct val="80000"/>
              </a:lnSpc>
              <a:buNone/>
            </a:pPr>
            <a:r>
              <a:rPr lang="en-US" sz="2000" dirty="0" smtClean="0"/>
              <a:t>	      (think businesses investing in themselves)</a:t>
            </a:r>
          </a:p>
          <a:p>
            <a:pPr>
              <a:lnSpc>
                <a:spcPct val="80000"/>
              </a:lnSpc>
              <a:buNone/>
            </a:pPr>
            <a:r>
              <a:rPr lang="en-US" sz="2000" dirty="0" smtClean="0"/>
              <a:t>		</a:t>
            </a:r>
            <a:r>
              <a:rPr lang="en-US" dirty="0" smtClean="0"/>
              <a:t>15%</a:t>
            </a:r>
          </a:p>
          <a:p>
            <a:pPr>
              <a:lnSpc>
                <a:spcPct val="80000"/>
              </a:lnSpc>
            </a:pPr>
            <a:endParaRPr lang="en-US" sz="700" dirty="0" smtClean="0"/>
          </a:p>
          <a:p>
            <a:pPr>
              <a:lnSpc>
                <a:spcPct val="80000"/>
              </a:lnSpc>
            </a:pPr>
            <a:r>
              <a:rPr lang="en-US" sz="3600" b="1" dirty="0" smtClean="0"/>
              <a:t>G</a:t>
            </a:r>
            <a:r>
              <a:rPr lang="en-US" sz="2800" dirty="0" smtClean="0"/>
              <a:t>= government spending</a:t>
            </a:r>
          </a:p>
          <a:p>
            <a:pPr>
              <a:lnSpc>
                <a:spcPct val="80000"/>
              </a:lnSpc>
              <a:buNone/>
            </a:pPr>
            <a:r>
              <a:rPr lang="en-US" sz="2800" dirty="0" smtClean="0"/>
              <a:t>		</a:t>
            </a:r>
            <a:r>
              <a:rPr lang="en-US" dirty="0" smtClean="0"/>
              <a:t>17%</a:t>
            </a:r>
          </a:p>
          <a:p>
            <a:pPr>
              <a:lnSpc>
                <a:spcPct val="80000"/>
              </a:lnSpc>
              <a:buNone/>
            </a:pPr>
            <a:endParaRPr lang="en-US" sz="1600" dirty="0" smtClean="0"/>
          </a:p>
          <a:p>
            <a:pPr>
              <a:lnSpc>
                <a:spcPct val="80000"/>
              </a:lnSpc>
            </a:pPr>
            <a:r>
              <a:rPr lang="en-US" sz="3600" b="1" dirty="0" smtClean="0"/>
              <a:t>(X-M)</a:t>
            </a:r>
            <a:r>
              <a:rPr lang="en-US" sz="2800" dirty="0" smtClean="0"/>
              <a:t>= difference between exports and imports</a:t>
            </a:r>
          </a:p>
          <a:p>
            <a:pPr lvl="1">
              <a:lnSpc>
                <a:spcPct val="80000"/>
              </a:lnSpc>
              <a:buNone/>
            </a:pPr>
            <a:r>
              <a:rPr lang="en-US" sz="3200" dirty="0" smtClean="0"/>
              <a:t>	 -4%</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Real and Nominal GDP</a:t>
            </a:r>
          </a:p>
        </p:txBody>
      </p:sp>
      <p:sp>
        <p:nvSpPr>
          <p:cNvPr id="23555" name="Rectangle 3"/>
          <p:cNvSpPr>
            <a:spLocks noGrp="1" noChangeArrowheads="1"/>
          </p:cNvSpPr>
          <p:nvPr>
            <p:ph idx="1"/>
          </p:nvPr>
        </p:nvSpPr>
        <p:spPr/>
        <p:txBody>
          <a:bodyPr/>
          <a:lstStyle/>
          <a:p>
            <a:pPr eaLnBrk="1" hangingPunct="1"/>
            <a:r>
              <a:rPr lang="en-US" smtClean="0"/>
              <a:t>Nominal GDP is measured in current year’s prices.</a:t>
            </a:r>
          </a:p>
          <a:p>
            <a:pPr eaLnBrk="1" hangingPunct="1"/>
            <a:r>
              <a:rPr lang="en-US" smtClean="0"/>
              <a:t>Real GDP is measured in constant or unchanging prices (more accurate).</a:t>
            </a:r>
          </a:p>
          <a:p>
            <a:pPr lvl="1" eaLnBrk="1" hangingPunct="1"/>
            <a:r>
              <a:rPr lang="en-US" smtClean="0"/>
              <a:t>Inflation distorts</a:t>
            </a:r>
          </a:p>
          <a:p>
            <a:pPr lvl="2" eaLnBrk="1" hangingPunct="1"/>
            <a:r>
              <a:rPr lang="en-US" smtClean="0"/>
              <a:t>10 oranges @ $1  =  $10</a:t>
            </a:r>
          </a:p>
          <a:p>
            <a:pPr lvl="2" eaLnBrk="1" hangingPunct="1"/>
            <a:r>
              <a:rPr lang="en-US" smtClean="0"/>
              <a:t>10 oranges @ 3  =  $30</a:t>
            </a:r>
          </a:p>
          <a:p>
            <a:pPr lvl="2" eaLnBrk="1" hangingPunct="1"/>
            <a:r>
              <a:rPr lang="en-US" smtClean="0"/>
              <a:t>Is our economy better?  </a:t>
            </a:r>
          </a:p>
          <a:p>
            <a:pPr lvl="3" eaLnBrk="1" hangingPunct="1"/>
            <a:r>
              <a:rPr lang="en-US" smtClean="0"/>
              <a:t>NO – inflated!!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Economic Growth :  steady, long-term increase in real GDP.</a:t>
            </a:r>
          </a:p>
          <a:p>
            <a:r>
              <a:rPr lang="en-US" dirty="0" smtClean="0"/>
              <a:t>Unemployment: not having a job, while actively seeking work.</a:t>
            </a:r>
          </a:p>
          <a:p>
            <a:r>
              <a:rPr lang="en-US" dirty="0" smtClean="0"/>
              <a:t>Consumer Price Index:  price index determined  by measuring the price of a standard group of goods meant to represent the typical “market basket” of a typical urban consumer.  (measures inflation)</a:t>
            </a:r>
          </a:p>
          <a:p>
            <a:pPr lvl="1"/>
            <a:r>
              <a:rPr lang="en-US" dirty="0" smtClean="0"/>
              <a:t>Base year 100</a:t>
            </a:r>
          </a:p>
          <a:p>
            <a:pPr lvl="1"/>
            <a:r>
              <a:rPr lang="en-US" dirty="0" smtClean="0"/>
              <a:t>Numbers over 100 show inflation,  under 100 shows deflation</a:t>
            </a:r>
          </a:p>
          <a:p>
            <a:r>
              <a:rPr lang="en-US" dirty="0" smtClean="0"/>
              <a:t>Inflation: a general increase in prices</a:t>
            </a:r>
          </a:p>
          <a:p>
            <a:r>
              <a:rPr lang="en-US" dirty="0" smtClean="0"/>
              <a:t>Stagflation: decline in real GDP combined with a rise in the price level.</a:t>
            </a:r>
          </a:p>
          <a:p>
            <a:r>
              <a:rPr lang="en-US" dirty="0" smtClean="0"/>
              <a:t>Aggregate Supply: total amount of goods and services in the economy available at all possible price levels.</a:t>
            </a:r>
          </a:p>
          <a:p>
            <a:r>
              <a:rPr lang="en-US" dirty="0" smtClean="0"/>
              <a:t>Aggregate Demand: total amount of goods and services in the economy that will be purchased at all possible price levels.</a:t>
            </a:r>
          </a:p>
          <a:p>
            <a:pPr lvl="1"/>
            <a:r>
              <a:rPr lang="en-US" dirty="0" smtClean="0"/>
              <a:t>WHOLE economy,  not one business/one individual/one product</a:t>
            </a:r>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SSEMA1</a:t>
            </a:r>
            <a:endParaRPr lang="en-US" dirty="0"/>
          </a:p>
        </p:txBody>
      </p:sp>
      <p:sp>
        <p:nvSpPr>
          <p:cNvPr id="3" name="Content Placeholder 2"/>
          <p:cNvSpPr>
            <a:spLocks noGrp="1"/>
          </p:cNvSpPr>
          <p:nvPr>
            <p:ph idx="1"/>
          </p:nvPr>
        </p:nvSpPr>
        <p:spPr/>
        <p:txBody>
          <a:bodyPr/>
          <a:lstStyle/>
          <a:p>
            <a:r>
              <a:rPr lang="en-US" dirty="0" smtClean="0"/>
              <a:t>c. Explain how economic growth, inflation, and unemployment are calculated</a:t>
            </a:r>
          </a:p>
          <a:p>
            <a:pPr lvl="1"/>
            <a:r>
              <a:rPr lang="en-US" dirty="0" smtClean="0"/>
              <a:t>Economic Growth = Real GDP</a:t>
            </a:r>
          </a:p>
          <a:p>
            <a:pPr lvl="1"/>
            <a:r>
              <a:rPr lang="en-US" dirty="0" smtClean="0"/>
              <a:t>Inflation = CPI</a:t>
            </a:r>
          </a:p>
          <a:p>
            <a:pPr lvl="1"/>
            <a:r>
              <a:rPr lang="en-US" dirty="0" smtClean="0"/>
              <a:t>Unemployment = Unemployment Rate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visualizingeconomics.com/wp-content/uploads/RealGDP.png"/>
          <p:cNvPicPr>
            <a:picLocks noChangeAspect="1" noChangeArrowheads="1"/>
          </p:cNvPicPr>
          <p:nvPr/>
        </p:nvPicPr>
        <p:blipFill>
          <a:blip r:embed="rId2" cstate="print"/>
          <a:srcRect/>
          <a:stretch>
            <a:fillRect/>
          </a:stretch>
        </p:blipFill>
        <p:spPr bwMode="auto">
          <a:xfrm>
            <a:off x="0" y="228600"/>
            <a:ext cx="9144000" cy="633959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SSEMA1</a:t>
            </a:r>
            <a:endParaRPr lang="en-US" dirty="0"/>
          </a:p>
        </p:txBody>
      </p:sp>
      <p:sp>
        <p:nvSpPr>
          <p:cNvPr id="3" name="Content Placeholder 2"/>
          <p:cNvSpPr>
            <a:spLocks noGrp="1"/>
          </p:cNvSpPr>
          <p:nvPr>
            <p:ph idx="1"/>
          </p:nvPr>
        </p:nvSpPr>
        <p:spPr/>
        <p:txBody>
          <a:bodyPr/>
          <a:lstStyle/>
          <a:p>
            <a:r>
              <a:rPr lang="en-US" dirty="0" smtClean="0"/>
              <a:t>d. Identify structural, cyclical, and frictional unemployment.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Macroeconomic Concepts</a:t>
            </a:r>
            <a:endParaRPr lang="en-US" dirty="0"/>
          </a:p>
        </p:txBody>
      </p:sp>
      <p:sp>
        <p:nvSpPr>
          <p:cNvPr id="3" name="Content Placeholder 2"/>
          <p:cNvSpPr>
            <a:spLocks noGrp="1"/>
          </p:cNvSpPr>
          <p:nvPr>
            <p:ph idx="1"/>
          </p:nvPr>
        </p:nvSpPr>
        <p:spPr/>
        <p:txBody>
          <a:bodyPr>
            <a:normAutofit fontScale="47500" lnSpcReduction="20000"/>
          </a:bodyPr>
          <a:lstStyle/>
          <a:p>
            <a:r>
              <a:rPr lang="en-US" b="1" dirty="0" smtClean="0"/>
              <a:t>SSEMA1 </a:t>
            </a:r>
            <a:r>
              <a:rPr lang="en-US" b="1" dirty="0"/>
              <a:t>The student will illustrate the means by which economic activity is measured. </a:t>
            </a:r>
          </a:p>
          <a:p>
            <a:r>
              <a:rPr lang="en-US" dirty="0" smtClean="0"/>
              <a:t>a. Explain that overall levels of income, employment, and prices are determined by the spending and production decisions of households, businesses, government, and net exports. </a:t>
            </a:r>
          </a:p>
          <a:p>
            <a:r>
              <a:rPr lang="en-US" dirty="0" smtClean="0"/>
              <a:t>b. Define Gross Domestic Product (GDP), economic growth, unemployment, Consumer Price Index (CPI), inflation, stagflation, and aggregate supply and aggregate demand. </a:t>
            </a:r>
          </a:p>
          <a:p>
            <a:r>
              <a:rPr lang="en-US" dirty="0" smtClean="0"/>
              <a:t>c</a:t>
            </a:r>
            <a:r>
              <a:rPr lang="en-US" dirty="0"/>
              <a:t>. Explain how economic growth, inflation, and unemployment are calculated. </a:t>
            </a:r>
          </a:p>
          <a:p>
            <a:r>
              <a:rPr lang="en-US" dirty="0" smtClean="0"/>
              <a:t>d</a:t>
            </a:r>
            <a:r>
              <a:rPr lang="en-US" dirty="0"/>
              <a:t>. Identify structural, cyclical, and frictional unemployment. </a:t>
            </a:r>
          </a:p>
          <a:p>
            <a:r>
              <a:rPr lang="en-US" dirty="0" smtClean="0"/>
              <a:t>e</a:t>
            </a:r>
            <a:r>
              <a:rPr lang="en-US" dirty="0"/>
              <a:t>. Define the stages of the business cycle, include peak, contraction, trough, recovery, expansion as well as recession and depression. </a:t>
            </a:r>
          </a:p>
          <a:p>
            <a:r>
              <a:rPr lang="en-US" dirty="0" smtClean="0"/>
              <a:t>f</a:t>
            </a:r>
            <a:r>
              <a:rPr lang="en-US" dirty="0"/>
              <a:t>. Describe the difference between the national debt and government deficits. </a:t>
            </a:r>
          </a:p>
          <a:p>
            <a:endParaRPr lang="en-US" dirty="0"/>
          </a:p>
          <a:p>
            <a:r>
              <a:rPr lang="en-US" b="1" dirty="0"/>
              <a:t>SSEMA2 The student will explain the role and functions of the Federal Reserve System. </a:t>
            </a:r>
          </a:p>
          <a:p>
            <a:r>
              <a:rPr lang="en-US" dirty="0" smtClean="0"/>
              <a:t>a</a:t>
            </a:r>
            <a:r>
              <a:rPr lang="en-US" dirty="0"/>
              <a:t>. Describe the organization of the Federal Reserve System. </a:t>
            </a:r>
          </a:p>
          <a:p>
            <a:r>
              <a:rPr lang="en-US" dirty="0" smtClean="0"/>
              <a:t>b</a:t>
            </a:r>
            <a:r>
              <a:rPr lang="en-US" dirty="0"/>
              <a:t>. Define monetary policy. </a:t>
            </a:r>
          </a:p>
          <a:p>
            <a:r>
              <a:rPr lang="en-US" dirty="0" smtClean="0"/>
              <a:t>c</a:t>
            </a:r>
            <a:r>
              <a:rPr lang="en-US" dirty="0"/>
              <a:t>. Describe how the Federal Reserve uses the tools of monetary policy to promote price stability, full employment, and economic growth. </a:t>
            </a:r>
          </a:p>
          <a:p>
            <a:endParaRPr lang="en-US" dirty="0"/>
          </a:p>
          <a:p>
            <a:r>
              <a:rPr lang="en-US" b="1" dirty="0"/>
              <a:t>SSEMA3 The student will explain how the government uses fiscal policy to promote price stability, full employment, and economic growth. </a:t>
            </a:r>
          </a:p>
          <a:p>
            <a:r>
              <a:rPr lang="en-US" dirty="0" smtClean="0"/>
              <a:t>a</a:t>
            </a:r>
            <a:r>
              <a:rPr lang="en-US" dirty="0"/>
              <a:t>. Define fiscal policy. </a:t>
            </a:r>
          </a:p>
          <a:p>
            <a:r>
              <a:rPr lang="en-US" dirty="0" smtClean="0"/>
              <a:t>b</a:t>
            </a:r>
            <a:r>
              <a:rPr lang="en-US" dirty="0"/>
              <a:t>. Explain the government’s taxing and spending decisions.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UNEMPLOYMENT</a:t>
            </a:r>
          </a:p>
        </p:txBody>
      </p:sp>
      <p:sp>
        <p:nvSpPr>
          <p:cNvPr id="46083" name="Rectangle 3"/>
          <p:cNvSpPr>
            <a:spLocks noGrp="1" noChangeArrowheads="1"/>
          </p:cNvSpPr>
          <p:nvPr>
            <p:ph idx="1"/>
          </p:nvPr>
        </p:nvSpPr>
        <p:spPr/>
        <p:txBody>
          <a:bodyPr/>
          <a:lstStyle/>
          <a:p>
            <a:pPr eaLnBrk="1" hangingPunct="1">
              <a:lnSpc>
                <a:spcPct val="90000"/>
              </a:lnSpc>
            </a:pPr>
            <a:r>
              <a:rPr lang="en-US" sz="2400" smtClean="0"/>
              <a:t>Types of unemployment</a:t>
            </a:r>
          </a:p>
          <a:p>
            <a:pPr lvl="1" eaLnBrk="1" hangingPunct="1">
              <a:lnSpc>
                <a:spcPct val="90000"/>
              </a:lnSpc>
            </a:pPr>
            <a:r>
              <a:rPr lang="en-US" sz="2000" smtClean="0"/>
              <a:t>Frictional – when people change jobs or get laid off (between jobs, left one to take another)</a:t>
            </a:r>
          </a:p>
          <a:p>
            <a:pPr lvl="1" eaLnBrk="1" hangingPunct="1">
              <a:lnSpc>
                <a:spcPct val="90000"/>
              </a:lnSpc>
            </a:pPr>
            <a:r>
              <a:rPr lang="en-US" sz="2000" smtClean="0"/>
              <a:t>Structural – when the skills of workers do not match the jobs that are available (big change in economy, change in the business, like a merger, or a closure.)</a:t>
            </a:r>
          </a:p>
          <a:p>
            <a:pPr lvl="1" eaLnBrk="1" hangingPunct="1">
              <a:lnSpc>
                <a:spcPct val="90000"/>
              </a:lnSpc>
            </a:pPr>
            <a:r>
              <a:rPr lang="en-US" sz="2000" smtClean="0"/>
              <a:t>Seasonal – when a period of steady work is followed  by a period of unemployment each year.   Takes place every year, regardless of the economy.</a:t>
            </a:r>
          </a:p>
          <a:p>
            <a:pPr lvl="1" eaLnBrk="1" hangingPunct="1">
              <a:lnSpc>
                <a:spcPct val="90000"/>
              </a:lnSpc>
            </a:pPr>
            <a:r>
              <a:rPr lang="en-US" sz="2000" smtClean="0"/>
              <a:t>Cyclical – when unemployment  rises during economic downturns and falls when the economy improves (recession – people put off buying cars, etc. so people lose jobs). Can last 3-5 years.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SSEMA1</a:t>
            </a:r>
            <a:endParaRPr lang="en-US" dirty="0"/>
          </a:p>
        </p:txBody>
      </p:sp>
      <p:sp>
        <p:nvSpPr>
          <p:cNvPr id="3" name="Content Placeholder 2"/>
          <p:cNvSpPr>
            <a:spLocks noGrp="1"/>
          </p:cNvSpPr>
          <p:nvPr>
            <p:ph idx="1"/>
          </p:nvPr>
        </p:nvSpPr>
        <p:spPr/>
        <p:txBody>
          <a:bodyPr/>
          <a:lstStyle/>
          <a:p>
            <a:r>
              <a:rPr lang="en-US" dirty="0" smtClean="0"/>
              <a:t>e. Define the stages of the business cycle, include peak, contraction, trough, recovery, expansion as well as recession and depression. </a:t>
            </a:r>
          </a:p>
          <a:p>
            <a:endParaRPr lang="en-US" dirty="0"/>
          </a:p>
        </p:txBody>
      </p:sp>
      <p:sp>
        <p:nvSpPr>
          <p:cNvPr id="2050" name="AutoShape 2" descr="data:image/jpg;base64,/9j/4AAQSkZJRgABAQAAAQABAAD/2wBDAAkGBwgHBgkIBwgKCgkLDRYPDQwMDRsUFRAWIB0iIiAdHx8kKDQsJCYxJx8fLT0tMTU3Ojo6Iys/RD84QzQ5Ojf/2wBDAQoKCg0MDRoPDxo3JR8lNzc3Nzc3Nzc3Nzc3Nzc3Nzc3Nzc3Nzc3Nzc3Nzc3Nzc3Nzc3Nzc3Nzc3Nzc3Nzc3Nzf/wAARCACnAN4DASIAAhEBAxEB/8QAGwABAAMAAwEAAAAAAAAAAAAAAAQFBgECAwf/xABBEAACAQMCAwMIBgkEAgMAAAABAgMABBEFIQYSMRNBURQiNFNUYZKxFTJxc3STByNCUoGRocHRJGLh8DNyFkNE/8QAGQEBAAMBAQAAAAAAAAAAAAAAAAIDBAEF/8QAJREAAgEDAwUBAQEBAAAAAAAAAAECAxESEyFRBBQxMjMiQWFC/9oADAMBAAIRAxEAPwD7jXDfVNc1welAVMd3cy3F0okVFil5FAXO2BXr2tz69fgFRLT0vUPxJ+QqXWGpVkptJl8Ypodrc+vX4BTtbn16/AKUqvWnydwiO1ufXr8Ap2tz69fgFKU1p8jCI7W59evwCna3Pr1+AUpTWnyMIjtbn16/AKdrc+vX4BSlNafIwiO1ufXr8Ap2tz69fgFKU1p8jCI7W59evwCna3Pr1+AUpTWnyMIjtbn16/AKdrc+vX4BSlNafIwiO1ufXr8Ap2tz69fgFKU1p8jCI7W59evwCna3Pr1+AUpTWnyMIjtbn16/AKdrc+vX4BSlNafIwiO1ufXr8Ap2tz69fgFUmt8QrpN12TWplVbY3DN2yoQoOCAG+sdugqQmu6cwk5Z2Jj6gRsSTkLsMecckA46Gu6lTkrzpJ2ZZ9rc+vX8sV7WcsrTukrhgEBGFx3n/ABVHb8Q2M96LaJyQ6I0TDcuWZ15eXqMFDnwq5sjm7fHql+Zq2jObnZsNwlG8SfXB6VzXB6VsKyjtPS9Q/En5CpdRLT0vUPxJ+QqXXm1vozTDwKUpVZIUpSgFKUoBSlKAUpSgFKUoBSlKAUpSgFKUoBSlKAhS6Zazait/NGJJki7NQ4DKPO5s4I6+/NVv/wAY049uiSSKZG5yFCEjL8+DlcspI6NkbY7qurm5itYHnuJBHGg3J7qwN/xYY+IIr+0ikFusYhmjbGZFBJ6dx32/5qSTMld0qe8kaa14WsbWeGeJ5xNDjs5CVyo53Yj6vQ85BHhjGMZrQWXpcm2B2Y+ZqNa3MN5bR3NrIskMi8yMDnIqTZ+lv90vzNWUHeoTwhGH5RH1vXY9Ha2WSy1C6M7FR5HatNy4BO+OlSdK1D6Ss1ufJbq1VmYCO6iMb4BxkqdwD13qi/SIIW0JI5be3uC9wixwTRSyGRsNgKsZDFup8MA5rt+jmKGHhaGO3kVlWabKCJ4uybnYmPlfzhyk4332r0CBMtPS9Q/En5CpdRLT0vUPxJ+QqXXm1vozTDwKUpVZIUpSgFKUoBSlKAUpSgFKUoBSlKAUpSgFKUoBSldJZBFG8jdEUt/Lf+1EcbsYzjG/Nxc+Sxk9nDsQO9u/+VY97We6nihgjZ5JjyoO5t8fy2P8qu7gS3l2EG8s0mN/3mP/ADW6s9GtbW7S4RcvFAsEeRsoGSSPec7/APNXS/KPLdJ9RNtnnw1pA0TSY7LtO0fJeRu7nPXHu7v4VcWXpcn3a/M10rvZ+lv90vzNKDvUPQcFCFkZr9JUs0WnWj9natai4Bkee4niZHAPIVMKluuf+9Pf9HFvbLoPldrKji5kckQzzyRLh26dr52evMcDJr0/SDctbaJGy3Elvz3KR9ut41qkROd5JFBIXu6bkr0rt+j2SGbhiGW3iZFaaYs7XDT9s3OeaQSMAWDHJBIGxr0CklWnpeofiT8hUuolp6XqH4k/IVLrza30Zph4FKUqskKUpQClKUApSlAKUoaA5wcZwcVwN+lY+W21V9Y1O8s0ceTXHPHzTuO0UQj9WseOUhmPXNeEmv60mmrLylpGL8jC0+uQgIUjoPOONskgY2IzUsTK+qS8pm3pWY4fvb+TVrmG8jkS2kkleEshPO2VJXJ+qADsO/ffbFaeotWLqVRVI3QpTwxvnwrgsoUszAKOrE4A/jSzLLnNKhyanZxzrAZcyMQByqSAT9XcbDPd41H0nUnvp5lkQxo6JPbg4yYmGxOD4g1LB2OZK9i0qv12TstKnPjhf5n/ABmpdxcQ20ZkuZo4k/edgBWf1nV7O/tDFZymVQ/nMEPKfsPQ12EXkQqSSiyo0KHttcts9EYyfyGf8VunZY93YL4cxxWK0K1uri8l8juBbuqYaXkDEKTvgeJx191X8HDtmsqzXjS3k4OQ9w5YA+IA2FTqJX3ZT0qtEuK72fpkn3S/M10rvZ+lyfdL8zSh9EX1PUqeMNZutEtluBHpxsz5sjXckgPN1ACojE7An+B8Km8L6mNY0aC9xACxZSLcPyDlJG3Oqt3d4FU/6S5Gj4bMiWguCkoO6u3ZjkbJKpuQRlD3Yck7A1M4CULw7GVgmiR5pXVpzJzyqXJEh5/Oyw338a9Aznvael6htn/UH5Cot7r9pZXz2s0VyRGIzJMiApGHOFJOc4z4CpVp6ZqH4k9/+0VEm0GzuNXm1G5QTO6RhFYH9WUzg+B694PSvOq21HcslnisCW2qaeqSSNfWoSJ+zkbtlwj/ALp32PurrBqtnNdSW6TKHR1QFmGJCyc45d99qpIeEjDAsUGoOpVlCsY9+zUPhSebIPnncY/qcyNM4Yj06/ivIryRpUjSJuZNmRYwhGO4kqDkdMY6VCyIqdfKziaClMUqJpFKUoBSlKAU67b0qPqF0tnZyzvvyjZfE9wold2ON2V2dryVoLSaYbmKJmGemwJx/So+japHqthHeQgoW810JOVYdRXz3Wr65vWL3MzP4KDhV9wHhXlwjqV3Y69FbW0bTRXTBJYV8P3/AHY61ZhZGB9YlVStsfVD5wwTmuf4VAjvDC5WQkp0BI6VEfX+2cx6VY3V6y7F+Xs4x9rNXHTkb3sWGpWgvbZ4jLKhIPKY5Cm+MDODv9lUc1p/pBJcSrYwtBC0aytypFIrZdOQ7edyqeh6VMW31283uL6Gyj6dnbIHb4jXrBw9p0comkia5mH/ANly5kP9dqnFqC3ZBq5S29xbtEYNOtbm/OAG7AFIlKyF1PO3eCT/ADOwqfBpmpuzuhstLEm7C2j7ST4zt/Kr9VCqFVQAOgAxiuai6vB1Q5Ki34dsI5BLciS8m73uW5/6dPnUbifljjtoowFVeZuUDA8BtWgrM8SuGuwM/UQZrtNtyK69lAjaLcjTtM1S/PYjslXHbzCGMkdxc7Dc4zVlwzxZpnEYdLKRluIxl4X3OAQCVYea4yQMqT1GcZFZ/VbldO4LklaaWKW4u17Jo40clkPOAQxC4xG2cnpkd9aXhmee+sFub6aK5uYpJYe1Ft2JTlYKy8vM2N13wcHA8NuzStc5R2ikXFd7P0uT7pfma6V3s/TJPul+Zp0/ui2p6lHxneaGotbLW7+6sWeUTQS25kQ8656OoOO/b7KteGntJNIhbT764vrc83LcXMjO7bnOWYAnHSo3FtpqF7pkaaaZiVnR5o4LjsJJIxnKpJ+yc4PdkAjIzXpwnbalaaLDBq8jvchnI7SXtXVCxKKz4HMwXAJ91egZzrael6h+JPyFS6iWnpeofiT8hUuvNrfRmiHqRL4kcmCR16V4wX/IeScnl/f8PtqReIzBSozjrVPcdatpxU42Zalc0AIIBBBHcRXNUel6gIZBBMTyHZWPd7qu98DbPvFU1IODIvY5pVTeanPDNdGNE7Cz5DKCjO7gjJIA6ADvPeKizX99cmTs2dYUlZCbSMO480GNvO/ZbPcP6UVNkcy8mmSCNpZWAQeJ/p9tVqa7A0igRSGJxG6yqMjkc4DHpjztu/x6VUXcZt5o7jVNRggkCxNyFy77PzshXfYHoe7GOgr0t38pVhpul3NyhDor3eIo1jZubl8WAPSrFTikQzbZqazPFdzmVbcHzUHM32mpbadq14CdQ1QW8XfFZLy5HvY71nr1UjGE5uRRtznJwPf30pwXm5X1EnjYr4tPmu1mlS1lljQNnsyBg4JyfcPAda9reyTh8W51K/mtJr1SXjtIDJKka7szkfUQbZOOpHhttdDthY6ZBGxAkkBkceJO/wDQYqh4u4Y8rNxqlm841ItGe3SV1lhgTJdIeXGSwyME7ltzsKKay3IQoRVpf0tLjleGOWKRZIpFDxyKcq4I2INdbHUfJpOynJ7Jjsf3D/iqLhDia1ubRNN1GKx0635I47ARzgpIDkCNGY+eygLzEdC2CA21WGpWz28pSToRsfGro2l+JG2LUvJqQQwBUgjuIrmsrpOtCyIguyTB+w3Ux/w8K1CMHUMpyGGQQdj9lZqlJwYasdqVwWAIUkAt0Gdz9lc99VnDgnAPd7/CsfqsvbXEsnczZH2d1abUp+ytyi/Xcf0rPW9t5Zexw93Nlv8A1HX/AL760Uo4xcmZa7yeKK3jSWK20fS9O7S2SacFhHdzwrDIdtpEfdlyeq4IPQg1stHtvJNLtbdra2tnjiUNDbf+ND3hfdmsVxLNa6pxHc2L3slhKxh0uSJGiaS7ilOSRG4yFHP9dST9bbza30KJHFGkeyooVR4ADAqE9ootgtzvXez9Mk+6X5muld7P0yT7pfma70/0RKp6mZ/SW01lpI1K3udQjeI8hEF08UYBBPM/KCe4KPey5IGTVpwRc+VcPxSh7iRO0kVJbiVpGlUOQGDMASCOnu8etRf0hzi30IMH7NzMvK6iYuuFYkoImViQoY/WAwCSdqncHsToMKNqNxqEkTyRyXFzHySFlYggj3EYGc7d5r0DOLT0vUPxJ+QqXUSz9L1Db/8AQfkKl9em/wBlebW+jNMPBV63r+naGbcajMyduxVeVC/KoGWcgbhRtk9BkeNet3bx3cAntHV+dQyshyrjqCD/AHrMcYadazXLXtnfsNXYxqjR3JElvAgJlWJV6lhzeaTuT7gK8OFOJbq5s006y06wsxEsaWga6LIE84BOY/8AkcBQTyk9d8EYqcY2WUSKnZkqcbHI91Wena7DBasmoSlDF9VsElh3DbcmvK90y+SGS6upo55S2WEMfKqjH9ao5WMbh1JUrggjqK12jVjYv9kXlxNLq0yzWWiuxGALi7cxqVzkAqDlh34OfsqWuk39ygW+1JoowABDYoIlA8M9flXtomrx6lHyOwFyo89M9f8AcPdVp1rFNuLsVYb7lfZaLp1iQ1vaoJPWP57E+OTVh9vWlKrbb8krWIuoy9nZuc7sOX+f/FZVIfKb6CAjZ5AD9nf8qv8AWn3WMdACT9tRtBt+e7lmI2ReVT7z1/p860JY07mSp+6lkVHF1xDf67b6O2qJpMsSJLbXMkGSZmYqBE+RhgMbAkENgg9K1GkLqKWYTV3ge6R2UywjAkUHzWx+ySOo6A1jLO11HUOOLmVb4JDFcGSS3uXkSURrjCiJhyMmRs6nvJPnbV9A+zpVc9kkaI7u5kOMtE/U6hq1uqyvJapBLbyQlwyK5bIK+eoBbmYL9blFddB1g6rCNO4glihv5XL2gwEaePlB51AJGObnCnbmVc4BzWx/nWG4t0OWwkuda0w3Ms0hdggjEq20pG0wTlLNhlAxuF52Yd4rsJX2ONWd0eWrWktnMY5R/wCjDow8RUax1290piIXDxHrFJuv8PCp+m69HdW8NjxBLAqqv6+4vXETq7DmSIEAAyqPr4AA2PU4rjV+FbxCWsCtzH1C5w4/sa2wqwksahfCcZLcha5xdJeQ2jW9u1vc20wlDBwVOxGP+K2Wg6xHrGlR3kRCvjllQfsOOo/uPdXy7VLC8s1zd2ssKk4zIuAT4Zra8A6HNYWMl9OXWS7A5YiSAqDoSPE/Kp1aVFQTO1YxUNi2vWLEknJNV19rMPDcYke0nvLl4muJYoXVWhtk3dyWIA32x1J2HStHHaqH55AGPUA9BVbxDwxpvEEX+sjZLhVxHcwnlkTByBnoRnflYEe6sdSrFvH+GKNN+zM7wDBe3eoT6hNf22o2ymQC5FwZmdzy45VYc0GwfKZx5wAGBmt5XhZ25t4EWR1km5QZphGqGZ8AFyBtk4zXvWecrsvirIV3s/TJPul+ZrpXez9Mk+6X5mrOn+iOVPUqeL5rGW3GnapoWoapbTDmItrbtFUg7ZIIwfsrtwJDNDw7Gk1ibECabsbdoRGyRdo3JkeJXBOSSepNaLlHfTGM16BnKO09L1D8SfkKiXeiG+uZHvb+5e3ZsrbI3IoHgSNzUu09L1D8SfkKl159VtVHY0RV0RLHTbOwXls7aKH3qNz9p6msjxrowtpLrWRFbTRvHDEEl/VtbOsmQ6S9I1LHLnGds58NzXBGarU2nc647FDwtr7azaFL9YYL4FswA4LxggdoEJ5guSVz0yNiRioHEGmNau08K/6dj3fsE932VScR2jcJ6quttddtJI5Ft20ZIjy5DBsMO0YJM4RBjIjHeoFbLSNU+lo3t7i1KTxIFulUh4o5f2oubO7AYOO4Ed+QL4TdN5x8CErPcw6zy2s6TwvySIcq3gf+91bHROJbW/Cw3LLBd9OUnzWP+0/2qn1/h6W0Vp7QGWDJLL1ZB/ce+slPuDn6vh3Gtrp0+oj/AKaLKXg+rX+p29hPaRXJK+VSGNG7g2MjP29KmM3KpbBOK+J3l1czRJFLcSvHGcorOSFPu8K+h8GcQSazp8kF1zG6tgAz+sXuOfH/AL9lM+jwUX/pXUg4RuibfsWJzuT869NTeXSeHLg26xG77I9kkhH6yVuigEjJPcM5OMVJSOOINdXLpHFECxZ2AAHUsSegFYziTXl1Hiews7MwR+RTpNDcORKJC6KqsIiMOhMoCsG5shyNlNV1XlLFeEZIK278k/8AR9p0UL3s30XFFyFEhvW0zyKWUEZdCh3wCAMjY/wzW0G1QtF086VpdrYGd7gwRhO1fq/v/wAe4DwqbWWbvJl8VsKUpUSRmte4VOoTrPpt1FYSGCa3l/0yyApKwZ2UbYkJH1t853FRdM03WbHX7eR5bzyJ7i4VoDOHght0iVIVwejMQrZHvz31r6pdb8sS/wBPW21Ga3S5m7FkWNCBhHbIyM5yoq2EnLZkcFcl6ppcGqPa+U5aK3l7Xk6hzjYH3b5qeBgVkl4ruVsYruS0tVVrfykqbg5ZOYLhdt2yScdOg3qTd8UGBmVYYWdfKAVMuOXs5FRS3gDz5PhipOlUasSs/BpB76Vkp+Jb9WeWOG1K263ZmjWYlZBEYt1bGf2j4DetXGweNHGwZQf51XOnKHkHalKVACu9n6ZJ90vzNdK72fpkn3S/M1d0/wBEQqepPrg9K5rg9K9AzlHael6h+JPyFS6iWnpeofiT8hUuvNrfRmmHgUpSqyR5zRJLC8b55XBBwSCPeCNwfeN6+e31jecLaglxawzJYw3Si37K6JE0TLhbZYM+dI75Jds/vZPd9Grq6hlIORkYyDg7+B7qlGeJGUblbw/q66xZyS9g9vNBM9vcRMwYJKmOYBhswGeo/oRXlqfDOm6gzO0Rhmbq8R5c/aOlWNhZW+nWcVnZRLDbxLyoi9FH9zk9TuTnNVd3rs9lf3EV3aRpawIsrzLKzNyMxVSFC7nI6A1ODle8CUbox3EHCUtlNaQ2c5uZLqUoqFOXlwM5Jz0reaHo9totitpbqGJw0j9C7d5P+O6vJtd05ZT2hlVkDjne3YAMF5mXOPrADJHu8a9JdbsYWeNnkZkK5VImY4K8+cAdAu58KuqVa04qLOuUmrMi8WaPc6zpqxWdzFFLDKsyxTpzwTlTkJKBuUyB07wOuKg8HaB5HaW9zfR3C3KoVNvdLEwgl5iXaIgZRW3IVSFwelWNpxDaXN4IeWRVkMYglKMVk54+cAnHmnGdj4Vc1RJzgsWQw3uKUpVZIUpSgFcMisVLKCVOVyOh8RXNKA8TaWzGItbQkwnMWYx5n2eFec2n2sqzAwIpmUiR0AVmz13G/cKlUrqlJf0EKy0uzs4DFFCpVizMXHMWLfW6+OBt02FTQMAAdBSlG2/IFKUrgFd7P0yT7pfma6V3s/TJPul+Zq7p/oiFT1J9cHpXNDuK9AzmegnhivNQEkqITcE4ZgO4VI8stfaIvjFT30+zkdnktYWZjkkoDk1x9GWHscH5YrPPp1J3uWKo0rEHyy19oi+MU8stfaIvjFTvoyw9jg/LFcfRlh7HB+WKj2y5O6rIXllr7RF8Yp5Za+0RfGKnfRlh7HB+WKfRlh7HB+WKdsuRqsg+WW3dcxZ/9xUC9tdLvWlaedSZo0jfllAyqtzD+tXn0ZYexwfliufoyw9jg/LFdXT28MarM5NpmkzXUk8l0WEjO5hM36sM6lWYDuJBP8yaiXOjWojzZaji4LedNPOWYjk5AMqRtjqPd3da1v0ZYexwfliufoyw9jg/LFTUJL/oarM3ZaXpdrHbKbpXkgMT84lADNHH2YOPDGdv8Vb+WWvtEXxipv0ZYexwflioupWlva2Us1tpMd3KgyIU5ELeO7YFQlQyd2xqs8/LLX2iL4xTyy19oi+MVn9O4m0eewttQ1LSY9NtbmFriOSdo2JjHKObC5PVwKnQcQ8Hz9tyXNn+ojeWTmhK8qqQG6r1BIyOu423rnbLkarLLyy29oi+MU8stfaIvjFemnJo+pWq3VlDbywsSM9lggg4IIIyCD1B3qT9GWHscH5Yp2y5GqyF5Za+0RfGKeWWvtEXxip30ZYexwflin0ZYexwflinbLkarIPllr7RF8Yp5Za+0RfGKm/Rlh7HB+WK5+jLD2OD8sU7ZcjVZB8stfaIvjFPLLX2iL4xU76MsPY4PyxXH0ZYexwflinbLkarIXllr7RF8Yp5Za+0RfGKnfRlh7HB+WKfRlh7HB+WKdsuRqsg+WWvtEXxivfTpY5buQxSK4Ea55TnG5r2+jLD2OD8sV7QWsFvkQQpHzdeRQM1KnQUJXIym2rHtSlK0EBSlKAUpSgFKUoBSlKAUpSgFdZFDoyHowIpSgMrccCWFxo9lpj3VyIrS0NsjArkqWRsnbrmMf1rjUOAdNvxci4nuOW4e5dgCNmmaNiRt3GJcZ9+aUoC70HSItF08WkT9oTI0jv2SR8zMck8qAAdfD+dWVKUApSlAKUpQClKUApSlAKUp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g;base64,/9j/4AAQSkZJRgABAQAAAQABAAD/2wBDAAkGBwgHBgkIBwgKCgkLDRYPDQwMDRsUFRAWIB0iIiAdHx8kKDQsJCYxJx8fLT0tMTU3Ojo6Iys/RD84QzQ5Ojf/2wBDAQoKCg0MDRoPDxo3JR8lNzc3Nzc3Nzc3Nzc3Nzc3Nzc3Nzc3Nzc3Nzc3Nzc3Nzc3Nzc3Nzc3Nzc3Nzc3Nzc3Nzf/wAARCACnAN4DASIAAhEBAxEB/8QAGwABAAMAAwEAAAAAAAAAAAAAAAQFBgECAwf/xABBEAACAQMCAwMIBgkEAgMAAAABAgMABBEFIQYSMRNBURQiNFNUYZKxFTJxc3STByNCUoGRocHRJGLh8DNyFkNE/8QAGQEBAAMBAQAAAAAAAAAAAAAAAAIDBAEF/8QAJREAAgEDAwUBAQEBAAAAAAAAAAECAxESEyFRBBQxMjMiQWFC/9oADAMBAAIRAxEAPwD7jXDfVNc1welAVMd3cy3F0okVFil5FAXO2BXr2tz69fgFRLT0vUPxJ+QqXWGpVkptJl8Ypodrc+vX4BTtbn16/AKUqvWnydwiO1ufXr8Ap2tz69fgFKU1p8jCI7W59evwCna3Pr1+AUpTWnyMIjtbn16/AKdrc+vX4BSlNafIwiO1ufXr8Ap2tz69fgFKU1p8jCI7W59evwCna3Pr1+AUpTWnyMIjtbn16/AKdrc+vX4BSlNafIwiO1ufXr8Ap2tz69fgFKU1p8jCI7W59evwCna3Pr1+AUpTWnyMIjtbn16/AKdrc+vX4BSlNafIwiO1ufXr8Ap2tz69fgFUmt8QrpN12TWplVbY3DN2yoQoOCAG+sdugqQmu6cwk5Z2Jj6gRsSTkLsMecckA46Gu6lTkrzpJ2ZZ9rc+vX8sV7WcsrTukrhgEBGFx3n/ABVHb8Q2M96LaJyQ6I0TDcuWZ15eXqMFDnwq5sjm7fHql+Zq2jObnZsNwlG8SfXB6VzXB6VsKyjtPS9Q/En5CpdRLT0vUPxJ+QqXXm1vozTDwKUpVZIUpSgFKUoBSlKAUpSgFKUoBSlKAUpSgFKUoBSlKAhS6Zazait/NGJJki7NQ4DKPO5s4I6+/NVv/wAY049uiSSKZG5yFCEjL8+DlcspI6NkbY7qurm5itYHnuJBHGg3J7qwN/xYY+IIr+0ikFusYhmjbGZFBJ6dx32/5qSTMld0qe8kaa14WsbWeGeJ5xNDjs5CVyo53Yj6vQ85BHhjGMZrQWXpcm2B2Y+ZqNa3MN5bR3NrIskMi8yMDnIqTZ+lv90vzNWUHeoTwhGH5RH1vXY9Ha2WSy1C6M7FR5HatNy4BO+OlSdK1D6Ss1ufJbq1VmYCO6iMb4BxkqdwD13qi/SIIW0JI5be3uC9wixwTRSyGRsNgKsZDFup8MA5rt+jmKGHhaGO3kVlWabKCJ4uybnYmPlfzhyk4332r0CBMtPS9Q/En5CpdRLT0vUPxJ+QqXXm1vozTDwKUpVZIUpSgFKUoBSlKAUpSgFKUoBSlKAUpSgFKUoBSldJZBFG8jdEUt/Lf+1EcbsYzjG/Nxc+Sxk9nDsQO9u/+VY97We6nihgjZ5JjyoO5t8fy2P8qu7gS3l2EG8s0mN/3mP/ADW6s9GtbW7S4RcvFAsEeRsoGSSPec7/APNXS/KPLdJ9RNtnnw1pA0TSY7LtO0fJeRu7nPXHu7v4VcWXpcn3a/M10rvZ+lv90vzNKDvUPQcFCFkZr9JUs0WnWj9natai4Bkee4niZHAPIVMKluuf+9Pf9HFvbLoPldrKji5kckQzzyRLh26dr52evMcDJr0/SDctbaJGy3Elvz3KR9ut41qkROd5JFBIXu6bkr0rt+j2SGbhiGW3iZFaaYs7XDT9s3OeaQSMAWDHJBIGxr0CklWnpeofiT8hUuolp6XqH4k/IVLrza30Zph4FKUqskKUpQClKUApSlAKUoaA5wcZwcVwN+lY+W21V9Y1O8s0ceTXHPHzTuO0UQj9WseOUhmPXNeEmv60mmrLylpGL8jC0+uQgIUjoPOONskgY2IzUsTK+qS8pm3pWY4fvb+TVrmG8jkS2kkleEshPO2VJXJ+qADsO/ffbFaeotWLqVRVI3QpTwxvnwrgsoUszAKOrE4A/jSzLLnNKhyanZxzrAZcyMQByqSAT9XcbDPd41H0nUnvp5lkQxo6JPbg4yYmGxOD4g1LB2OZK9i0qv12TstKnPjhf5n/ABmpdxcQ20ZkuZo4k/edgBWf1nV7O/tDFZymVQ/nMEPKfsPQ12EXkQqSSiyo0KHttcts9EYyfyGf8VunZY93YL4cxxWK0K1uri8l8juBbuqYaXkDEKTvgeJx191X8HDtmsqzXjS3k4OQ9w5YA+IA2FTqJX3ZT0qtEuK72fpkn3S/M10rvZ+lyfdL8zSh9EX1PUqeMNZutEtluBHpxsz5sjXckgPN1ACojE7An+B8Km8L6mNY0aC9xACxZSLcPyDlJG3Oqt3d4FU/6S5Gj4bMiWguCkoO6u3ZjkbJKpuQRlD3Yck7A1M4CULw7GVgmiR5pXVpzJzyqXJEh5/Oyw338a9Aznvael6htn/UH5Cot7r9pZXz2s0VyRGIzJMiApGHOFJOc4z4CpVp6ZqH4k9/+0VEm0GzuNXm1G5QTO6RhFYH9WUzg+B694PSvOq21HcslnisCW2qaeqSSNfWoSJ+zkbtlwj/ALp32PurrBqtnNdSW6TKHR1QFmGJCyc45d99qpIeEjDAsUGoOpVlCsY9+zUPhSebIPnncY/qcyNM4Yj06/ivIryRpUjSJuZNmRYwhGO4kqDkdMY6VCyIqdfKziaClMUqJpFKUoBSlKAU67b0qPqF0tnZyzvvyjZfE9wold2ON2V2dryVoLSaYbmKJmGemwJx/So+japHqthHeQgoW810JOVYdRXz3Wr65vWL3MzP4KDhV9wHhXlwjqV3Y69FbW0bTRXTBJYV8P3/AHY61ZhZGB9YlVStsfVD5wwTmuf4VAjvDC5WQkp0BI6VEfX+2cx6VY3V6y7F+Xs4x9rNXHTkb3sWGpWgvbZ4jLKhIPKY5Cm+MDODv9lUc1p/pBJcSrYwtBC0aytypFIrZdOQ7edyqeh6VMW31283uL6Gyj6dnbIHb4jXrBw9p0comkia5mH/ANly5kP9dqnFqC3ZBq5S29xbtEYNOtbm/OAG7AFIlKyF1PO3eCT/ADOwqfBpmpuzuhstLEm7C2j7ST4zt/Kr9VCqFVQAOgAxiuai6vB1Q5Ki34dsI5BLciS8m73uW5/6dPnUbifljjtoowFVeZuUDA8BtWgrM8SuGuwM/UQZrtNtyK69lAjaLcjTtM1S/PYjslXHbzCGMkdxc7Dc4zVlwzxZpnEYdLKRluIxl4X3OAQCVYea4yQMqT1GcZFZ/VbldO4LklaaWKW4u17Jo40clkPOAQxC4xG2cnpkd9aXhmee+sFub6aK5uYpJYe1Ft2JTlYKy8vM2N13wcHA8NuzStc5R2ikXFd7P0uT7pfma6V3s/TJPul+Zp0/ui2p6lHxneaGotbLW7+6sWeUTQS25kQ8656OoOO/b7KteGntJNIhbT764vrc83LcXMjO7bnOWYAnHSo3FtpqF7pkaaaZiVnR5o4LjsJJIxnKpJ+yc4PdkAjIzXpwnbalaaLDBq8jvchnI7SXtXVCxKKz4HMwXAJ91egZzrael6h+JPyFS6iWnpeofiT8hUuvNrfRmiHqRL4kcmCR16V4wX/IeScnl/f8PtqReIzBSozjrVPcdatpxU42Zalc0AIIBBBHcRXNUel6gIZBBMTyHZWPd7qu98DbPvFU1IODIvY5pVTeanPDNdGNE7Cz5DKCjO7gjJIA6ADvPeKizX99cmTs2dYUlZCbSMO480GNvO/ZbPcP6UVNkcy8mmSCNpZWAQeJ/p9tVqa7A0igRSGJxG6yqMjkc4DHpjztu/x6VUXcZt5o7jVNRggkCxNyFy77PzshXfYHoe7GOgr0t38pVhpul3NyhDor3eIo1jZubl8WAPSrFTikQzbZqazPFdzmVbcHzUHM32mpbadq14CdQ1QW8XfFZLy5HvY71nr1UjGE5uRRtznJwPf30pwXm5X1EnjYr4tPmu1mlS1lljQNnsyBg4JyfcPAda9reyTh8W51K/mtJr1SXjtIDJKka7szkfUQbZOOpHhttdDthY6ZBGxAkkBkceJO/wDQYqh4u4Y8rNxqlm841ItGe3SV1lhgTJdIeXGSwyME7ltzsKKay3IQoRVpf0tLjleGOWKRZIpFDxyKcq4I2INdbHUfJpOynJ7Jjsf3D/iqLhDia1ubRNN1GKx0635I47ARzgpIDkCNGY+eygLzEdC2CA21WGpWz28pSToRsfGro2l+JG2LUvJqQQwBUgjuIrmsrpOtCyIguyTB+w3Ux/w8K1CMHUMpyGGQQdj9lZqlJwYasdqVwWAIUkAt0Gdz9lc99VnDgnAPd7/CsfqsvbXEsnczZH2d1abUp+ytyi/Xcf0rPW9t5Zexw93Nlv8A1HX/AL760Uo4xcmZa7yeKK3jSWK20fS9O7S2SacFhHdzwrDIdtpEfdlyeq4IPQg1stHtvJNLtbdra2tnjiUNDbf+ND3hfdmsVxLNa6pxHc2L3slhKxh0uSJGiaS7ilOSRG4yFHP9dST9bbza30KJHFGkeyooVR4ADAqE9ootgtzvXez9Mk+6X5muld7P0yT7pfma70/0RKp6mZ/SW01lpI1K3udQjeI8hEF08UYBBPM/KCe4KPey5IGTVpwRc+VcPxSh7iRO0kVJbiVpGlUOQGDMASCOnu8etRf0hzi30IMH7NzMvK6iYuuFYkoImViQoY/WAwCSdqncHsToMKNqNxqEkTyRyXFzHySFlYggj3EYGc7d5r0DOLT0vUPxJ+QqXUSz9L1Db/8AQfkKl9em/wBlebW+jNMPBV63r+naGbcajMyduxVeVC/KoGWcgbhRtk9BkeNet3bx3cAntHV+dQyshyrjqCD/AHrMcYadazXLXtnfsNXYxqjR3JElvAgJlWJV6lhzeaTuT7gK8OFOJbq5s006y06wsxEsaWga6LIE84BOY/8AkcBQTyk9d8EYqcY2WUSKnZkqcbHI91Wena7DBasmoSlDF9VsElh3DbcmvK90y+SGS6upo55S2WEMfKqjH9ao5WMbh1JUrggjqK12jVjYv9kXlxNLq0yzWWiuxGALi7cxqVzkAqDlh34OfsqWuk39ygW+1JoowABDYoIlA8M9flXtomrx6lHyOwFyo89M9f8AcPdVp1rFNuLsVYb7lfZaLp1iQ1vaoJPWP57E+OTVh9vWlKrbb8krWIuoy9nZuc7sOX+f/FZVIfKb6CAjZ5AD9nf8qv8AWn3WMdACT9tRtBt+e7lmI2ReVT7z1/p860JY07mSp+6lkVHF1xDf67b6O2qJpMsSJLbXMkGSZmYqBE+RhgMbAkENgg9K1GkLqKWYTV3ge6R2UywjAkUHzWx+ySOo6A1jLO11HUOOLmVb4JDFcGSS3uXkSURrjCiJhyMmRs6nvJPnbV9A+zpVc9kkaI7u5kOMtE/U6hq1uqyvJapBLbyQlwyK5bIK+eoBbmYL9blFddB1g6rCNO4glihv5XL2gwEaePlB51AJGObnCnbmVc4BzWx/nWG4t0OWwkuda0w3Ms0hdggjEq20pG0wTlLNhlAxuF52Yd4rsJX2ONWd0eWrWktnMY5R/wCjDow8RUax1290piIXDxHrFJuv8PCp+m69HdW8NjxBLAqqv6+4vXETq7DmSIEAAyqPr4AA2PU4rjV+FbxCWsCtzH1C5w4/sa2wqwksahfCcZLcha5xdJeQ2jW9u1vc20wlDBwVOxGP+K2Wg6xHrGlR3kRCvjllQfsOOo/uPdXy7VLC8s1zd2ssKk4zIuAT4Zra8A6HNYWMl9OXWS7A5YiSAqDoSPE/Kp1aVFQTO1YxUNi2vWLEknJNV19rMPDcYke0nvLl4muJYoXVWhtk3dyWIA32x1J2HStHHaqH55AGPUA9BVbxDwxpvEEX+sjZLhVxHcwnlkTByBnoRnflYEe6sdSrFvH+GKNN+zM7wDBe3eoT6hNf22o2ymQC5FwZmdzy45VYc0GwfKZx5wAGBmt5XhZ25t4EWR1km5QZphGqGZ8AFyBtk4zXvWecrsvirIV3s/TJPul+ZrpXez9Mk+6X5mrOn+iOVPUqeL5rGW3GnapoWoapbTDmItrbtFUg7ZIIwfsrtwJDNDw7Gk1ibECabsbdoRGyRdo3JkeJXBOSSepNaLlHfTGM16BnKO09L1D8SfkKiXeiG+uZHvb+5e3ZsrbI3IoHgSNzUu09L1D8SfkKl159VtVHY0RV0RLHTbOwXls7aKH3qNz9p6msjxrowtpLrWRFbTRvHDEEl/VtbOsmQ6S9I1LHLnGds58NzXBGarU2nc647FDwtr7azaFL9YYL4FswA4LxggdoEJ5guSVz0yNiRioHEGmNau08K/6dj3fsE932VScR2jcJ6quttddtJI5Ft20ZIjy5DBsMO0YJM4RBjIjHeoFbLSNU+lo3t7i1KTxIFulUh4o5f2oubO7AYOO4Ed+QL4TdN5x8CErPcw6zy2s6TwvySIcq3gf+91bHROJbW/Cw3LLBd9OUnzWP+0/2qn1/h6W0Vp7QGWDJLL1ZB/ce+slPuDn6vh3Gtrp0+oj/AKaLKXg+rX+p29hPaRXJK+VSGNG7g2MjP29KmM3KpbBOK+J3l1czRJFLcSvHGcorOSFPu8K+h8GcQSazp8kF1zG6tgAz+sXuOfH/AL9lM+jwUX/pXUg4RuibfsWJzuT869NTeXSeHLg26xG77I9kkhH6yVuigEjJPcM5OMVJSOOINdXLpHFECxZ2AAHUsSegFYziTXl1Hiews7MwR+RTpNDcORKJC6KqsIiMOhMoCsG5shyNlNV1XlLFeEZIK278k/8AR9p0UL3s30XFFyFEhvW0zyKWUEZdCh3wCAMjY/wzW0G1QtF086VpdrYGd7gwRhO1fq/v/wAe4DwqbWWbvJl8VsKUpUSRmte4VOoTrPpt1FYSGCa3l/0yyApKwZ2UbYkJH1t853FRdM03WbHX7eR5bzyJ7i4VoDOHght0iVIVwejMQrZHvz31r6pdb8sS/wBPW21Ga3S5m7FkWNCBhHbIyM5yoq2EnLZkcFcl6ppcGqPa+U5aK3l7Xk6hzjYH3b5qeBgVkl4ruVsYruS0tVVrfykqbg5ZOYLhdt2yScdOg3qTd8UGBmVYYWdfKAVMuOXs5FRS3gDz5PhipOlUasSs/BpB76Vkp+Jb9WeWOG1K263ZmjWYlZBEYt1bGf2j4DetXGweNHGwZQf51XOnKHkHalKVACu9n6ZJ90vzNdK72fpkn3S/M1d0/wBEQqepPrg9K5rg9K9AzlHael6h+JPyFS6iWnpeofiT8hUuvNrfRmmHgUpSqyR5zRJLC8b55XBBwSCPeCNwfeN6+e31jecLaglxawzJYw3Si37K6JE0TLhbZYM+dI75Jds/vZPd9Grq6hlIORkYyDg7+B7qlGeJGUblbw/q66xZyS9g9vNBM9vcRMwYJKmOYBhswGeo/oRXlqfDOm6gzO0Rhmbq8R5c/aOlWNhZW+nWcVnZRLDbxLyoi9FH9zk9TuTnNVd3rs9lf3EV3aRpawIsrzLKzNyMxVSFC7nI6A1ODle8CUbox3EHCUtlNaQ2c5uZLqUoqFOXlwM5Jz0reaHo9totitpbqGJw0j9C7d5P+O6vJtd05ZT2hlVkDjne3YAMF5mXOPrADJHu8a9JdbsYWeNnkZkK5VImY4K8+cAdAu58KuqVa04qLOuUmrMi8WaPc6zpqxWdzFFLDKsyxTpzwTlTkJKBuUyB07wOuKg8HaB5HaW9zfR3C3KoVNvdLEwgl5iXaIgZRW3IVSFwelWNpxDaXN4IeWRVkMYglKMVk54+cAnHmnGdj4Vc1RJzgsWQw3uKUpVZIUpSgFcMisVLKCVOVyOh8RXNKA8TaWzGItbQkwnMWYx5n2eFec2n2sqzAwIpmUiR0AVmz13G/cKlUrqlJf0EKy0uzs4DFFCpVizMXHMWLfW6+OBt02FTQMAAdBSlG2/IFKUrgFd7P0yT7pfma6V3s/TJPul+Zq7p/oiFT1J9cHpXNDuK9AzmegnhivNQEkqITcE4ZgO4VI8stfaIvjFT30+zkdnktYWZjkkoDk1x9GWHscH5YrPPp1J3uWKo0rEHyy19oi+MU8stfaIvjFTvoyw9jg/LFcfRlh7HB+WKj2y5O6rIXllr7RF8Yp5Za+0RfGKnfRlh7HB+WKfRlh7HB+WKdsuRqsg+WW3dcxZ/9xUC9tdLvWlaedSZo0jfllAyqtzD+tXn0ZYexwfliufoyw9jg/LFdXT28MarM5NpmkzXUk8l0WEjO5hM36sM6lWYDuJBP8yaiXOjWojzZaji4LedNPOWYjk5AMqRtjqPd3da1v0ZYexwfliufoyw9jg/LFTUJL/oarM3ZaXpdrHbKbpXkgMT84lADNHH2YOPDGdv8Vb+WWvtEXxipv0ZYexwflioupWlva2Us1tpMd3KgyIU5ELeO7YFQlQyd2xqs8/LLX2iL4xTyy19oi+MVn9O4m0eewttQ1LSY9NtbmFriOSdo2JjHKObC5PVwKnQcQ8Hz9tyXNn+ojeWTmhK8qqQG6r1BIyOu423rnbLkarLLyy29oi+MU8stfaIvjFemnJo+pWq3VlDbywsSM9lggg4IIIyCD1B3qT9GWHscH5Yp2y5GqyF5Za+0RfGKeWWvtEXxip30ZYexwflin0ZYexwflinbLkarIPllr7RF8Yp5Za+0RfGKm/Rlh7HB+WK5+jLD2OD8sU7ZcjVZB8stfaIvjFPLLX2iL4xU76MsPY4PyxXH0ZYexwflinbLkarIXllr7RF8Yp5Za+0RfGKnfRlh7HB+WKfRlh7HB+WKdsuRqsg+WWvtEXxivfTpY5buQxSK4Ea55TnG5r2+jLD2OD8sV7QWsFvkQQpHzdeRQM1KnQUJXIym2rHtSlK0EBSlKAUpSgFKUoBSlKAUpSgFdZFDoyHowIpSgMrccCWFxo9lpj3VyIrS0NsjArkqWRsnbrmMf1rjUOAdNvxci4nuOW4e5dgCNmmaNiRt3GJcZ9+aUoC70HSItF08WkT9oTI0jv2SR8zMck8qAAdfD+dWVKUApSlAKUpQClKUApSlAKUp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myplanetwealthblog.com/wp-content/uploads/2009/01/business-cycle.jpg"/>
          <p:cNvPicPr>
            <a:picLocks noChangeAspect="1" noChangeArrowheads="1"/>
          </p:cNvPicPr>
          <p:nvPr/>
        </p:nvPicPr>
        <p:blipFill>
          <a:blip r:embed="rId2" cstate="print"/>
          <a:srcRect/>
          <a:stretch>
            <a:fillRect/>
          </a:stretch>
        </p:blipFill>
        <p:spPr bwMode="auto">
          <a:xfrm>
            <a:off x="4114800" y="3505200"/>
            <a:ext cx="4229100" cy="31908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Phases of the Business Cycle</a:t>
            </a:r>
          </a:p>
        </p:txBody>
      </p:sp>
      <p:sp>
        <p:nvSpPr>
          <p:cNvPr id="37891" name="Rectangle 3"/>
          <p:cNvSpPr>
            <a:spLocks noGrp="1" noChangeArrowheads="1"/>
          </p:cNvSpPr>
          <p:nvPr>
            <p:ph idx="1"/>
          </p:nvPr>
        </p:nvSpPr>
        <p:spPr/>
        <p:txBody>
          <a:bodyPr/>
          <a:lstStyle/>
          <a:p>
            <a:pPr eaLnBrk="1" hangingPunct="1"/>
            <a:r>
              <a:rPr lang="en-US" sz="2000" smtClean="0"/>
              <a:t>Peak = height of expansion, GDP stops rising.</a:t>
            </a:r>
          </a:p>
          <a:p>
            <a:pPr eaLnBrk="1" hangingPunct="1"/>
            <a:r>
              <a:rPr lang="en-US" sz="2000" smtClean="0"/>
              <a:t>Contraction = economic decline, falling real GDP, unemployment, fall in business activity.</a:t>
            </a:r>
          </a:p>
          <a:p>
            <a:pPr eaLnBrk="1" hangingPunct="1"/>
            <a:r>
              <a:rPr lang="en-US" sz="2000" smtClean="0"/>
              <a:t>Trough – lowest point in contraction, real GDP stops falling.</a:t>
            </a:r>
          </a:p>
          <a:p>
            <a:pPr eaLnBrk="1" hangingPunct="1"/>
            <a:r>
              <a:rPr lang="en-US" sz="2000" smtClean="0"/>
              <a:t>Expansion – growth, rise in real GDP, increased employment and income.</a:t>
            </a:r>
          </a:p>
        </p:txBody>
      </p:sp>
      <p:pic>
        <p:nvPicPr>
          <p:cNvPr id="37892" name="Picture 4" descr="part_t3"/>
          <p:cNvPicPr>
            <a:picLocks noChangeAspect="1" noChangeArrowheads="1"/>
          </p:cNvPicPr>
          <p:nvPr/>
        </p:nvPicPr>
        <p:blipFill>
          <a:blip r:embed="rId2"/>
          <a:srcRect/>
          <a:stretch>
            <a:fillRect/>
          </a:stretch>
        </p:blipFill>
        <p:spPr bwMode="auto">
          <a:xfrm>
            <a:off x="4953000" y="3886200"/>
            <a:ext cx="3743325" cy="2266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Other terms associated with business cycles</a:t>
            </a:r>
          </a:p>
        </p:txBody>
      </p:sp>
      <p:sp>
        <p:nvSpPr>
          <p:cNvPr id="41987" name="Rectangle 3"/>
          <p:cNvSpPr>
            <a:spLocks noGrp="1" noChangeArrowheads="1"/>
          </p:cNvSpPr>
          <p:nvPr>
            <p:ph idx="1"/>
          </p:nvPr>
        </p:nvSpPr>
        <p:spPr/>
        <p:txBody>
          <a:bodyPr/>
          <a:lstStyle/>
          <a:p>
            <a:pPr eaLnBrk="1" hangingPunct="1">
              <a:lnSpc>
                <a:spcPct val="90000"/>
              </a:lnSpc>
            </a:pPr>
            <a:r>
              <a:rPr lang="en-US" sz="2800" smtClean="0"/>
              <a:t>Economic growth – period of steady, long term increase in real GDP.</a:t>
            </a:r>
          </a:p>
          <a:p>
            <a:pPr eaLnBrk="1" hangingPunct="1">
              <a:lnSpc>
                <a:spcPct val="90000"/>
              </a:lnSpc>
            </a:pPr>
            <a:r>
              <a:rPr lang="en-US" sz="2800" smtClean="0"/>
              <a:t>Recession – prolonged economic contraction.  Real GDP falls for two consecutive quarters (6 months)</a:t>
            </a:r>
          </a:p>
          <a:p>
            <a:pPr eaLnBrk="1" hangingPunct="1">
              <a:lnSpc>
                <a:spcPct val="90000"/>
              </a:lnSpc>
            </a:pPr>
            <a:r>
              <a:rPr lang="en-US" sz="2800" smtClean="0"/>
              <a:t>Depression – recession that is especially long and severe.</a:t>
            </a:r>
          </a:p>
          <a:p>
            <a:pPr eaLnBrk="1" hangingPunct="1">
              <a:lnSpc>
                <a:spcPct val="90000"/>
              </a:lnSpc>
            </a:pPr>
            <a:r>
              <a:rPr lang="en-US" sz="2800" smtClean="0"/>
              <a:t>Stagflation – decline in GDP combined with a rise in price level.</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SSEMA1</a:t>
            </a:r>
            <a:endParaRPr lang="en-US" dirty="0"/>
          </a:p>
        </p:txBody>
      </p:sp>
      <p:sp>
        <p:nvSpPr>
          <p:cNvPr id="3" name="Content Placeholder 2"/>
          <p:cNvSpPr>
            <a:spLocks noGrp="1"/>
          </p:cNvSpPr>
          <p:nvPr>
            <p:ph idx="1"/>
          </p:nvPr>
        </p:nvSpPr>
        <p:spPr/>
        <p:txBody>
          <a:bodyPr/>
          <a:lstStyle/>
          <a:p>
            <a:r>
              <a:rPr lang="en-US" dirty="0" smtClean="0"/>
              <a:t>f. Describe the difference between the national debt and government deficits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500"/>
              <a:t>What’s the difference between the national debt and the deficit?</a:t>
            </a:r>
          </a:p>
        </p:txBody>
      </p:sp>
      <p:sp>
        <p:nvSpPr>
          <p:cNvPr id="7171" name="Rectangle 3"/>
          <p:cNvSpPr>
            <a:spLocks noGrp="1" noChangeArrowheads="1"/>
          </p:cNvSpPr>
          <p:nvPr>
            <p:ph type="body" idx="1"/>
          </p:nvPr>
        </p:nvSpPr>
        <p:spPr/>
        <p:txBody>
          <a:bodyPr/>
          <a:lstStyle/>
          <a:p>
            <a:pPr>
              <a:lnSpc>
                <a:spcPct val="90000"/>
              </a:lnSpc>
            </a:pPr>
            <a:r>
              <a:rPr lang="en-US"/>
              <a:t>Debt – the total amount of money the federal government owes to bondholders. (government borrows each year to cover the deficit)  We owe investors who hold government bonds. It’s what we owe for all the years in existence added together!</a:t>
            </a:r>
          </a:p>
          <a:p>
            <a:pPr>
              <a:lnSpc>
                <a:spcPct val="90000"/>
              </a:lnSpc>
            </a:pPr>
            <a:r>
              <a:rPr lang="en-US"/>
              <a:t>Deficit – the amount of money the government borrows for one budget, one year – the amount overspent in a year.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SSEMA2</a:t>
            </a:r>
            <a:endParaRPr lang="en-US" dirty="0"/>
          </a:p>
        </p:txBody>
      </p:sp>
      <p:sp>
        <p:nvSpPr>
          <p:cNvPr id="5" name="Text Placeholder 4"/>
          <p:cNvSpPr>
            <a:spLocks noGrp="1"/>
          </p:cNvSpPr>
          <p:nvPr>
            <p:ph type="body" idx="1"/>
          </p:nvPr>
        </p:nvSpPr>
        <p:spPr/>
        <p:txBody>
          <a:bodyPr/>
          <a:lstStyle/>
          <a:p>
            <a:r>
              <a:rPr lang="en-US" b="1" dirty="0" smtClean="0"/>
              <a:t>The student will explain the role and functions of the Federal Reserve System.</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SSEMA2</a:t>
            </a:r>
            <a:endParaRPr lang="en-US" dirty="0"/>
          </a:p>
        </p:txBody>
      </p:sp>
      <p:sp>
        <p:nvSpPr>
          <p:cNvPr id="5" name="Content Placeholder 4"/>
          <p:cNvSpPr>
            <a:spLocks noGrp="1"/>
          </p:cNvSpPr>
          <p:nvPr>
            <p:ph idx="1"/>
          </p:nvPr>
        </p:nvSpPr>
        <p:spPr/>
        <p:txBody>
          <a:bodyPr/>
          <a:lstStyle/>
          <a:p>
            <a:r>
              <a:rPr lang="en-US" dirty="0" smtClean="0"/>
              <a:t>a. Describe the organization of the Federal Reserve System. </a:t>
            </a:r>
            <a:endParaRPr lang="en-US" dirty="0"/>
          </a:p>
        </p:txBody>
      </p:sp>
      <p:pic>
        <p:nvPicPr>
          <p:cNvPr id="27650" name="Picture 2" descr="http://t2.gstatic.com/images?q=tbn:ANd9GcRBz6LhuwucD39S54y8r4JTIgVemIWD2UttB8X_R7TueaZOJblH"/>
          <p:cNvPicPr>
            <a:picLocks noChangeAspect="1" noChangeArrowheads="1"/>
          </p:cNvPicPr>
          <p:nvPr/>
        </p:nvPicPr>
        <p:blipFill>
          <a:blip r:embed="rId2" cstate="print"/>
          <a:srcRect/>
          <a:stretch>
            <a:fillRect/>
          </a:stretch>
        </p:blipFill>
        <p:spPr bwMode="auto">
          <a:xfrm>
            <a:off x="0" y="3886200"/>
            <a:ext cx="2733675" cy="1676400"/>
          </a:xfrm>
          <a:prstGeom prst="rect">
            <a:avLst/>
          </a:prstGeom>
          <a:noFill/>
        </p:spPr>
      </p:pic>
      <p:pic>
        <p:nvPicPr>
          <p:cNvPr id="27652" name="Picture 4" descr="http://upload.wikimedia.org/wikipedia/commons/a/af/Federal_Reserve_Districts_Map.png"/>
          <p:cNvPicPr>
            <a:picLocks noChangeAspect="1" noChangeArrowheads="1"/>
          </p:cNvPicPr>
          <p:nvPr/>
        </p:nvPicPr>
        <p:blipFill>
          <a:blip r:embed="rId3" cstate="print"/>
          <a:srcRect/>
          <a:stretch>
            <a:fillRect/>
          </a:stretch>
        </p:blipFill>
        <p:spPr bwMode="auto">
          <a:xfrm>
            <a:off x="2667001" y="2819400"/>
            <a:ext cx="5285900" cy="3048000"/>
          </a:xfrm>
          <a:prstGeom prst="rect">
            <a:avLst/>
          </a:prstGeom>
          <a:noFill/>
        </p:spPr>
      </p:pic>
      <p:pic>
        <p:nvPicPr>
          <p:cNvPr id="27654" name="Picture 6" descr="http://www.brucewall.com/institutional_files/Federal_Reserve_03.jpg"/>
          <p:cNvPicPr>
            <a:picLocks noChangeAspect="1" noChangeArrowheads="1"/>
          </p:cNvPicPr>
          <p:nvPr/>
        </p:nvPicPr>
        <p:blipFill>
          <a:blip r:embed="rId4" cstate="print"/>
          <a:srcRect/>
          <a:stretch>
            <a:fillRect/>
          </a:stretch>
        </p:blipFill>
        <p:spPr bwMode="auto">
          <a:xfrm>
            <a:off x="6705600" y="4876800"/>
            <a:ext cx="1952625" cy="1853758"/>
          </a:xfrm>
          <a:prstGeom prst="rect">
            <a:avLst/>
          </a:prstGeom>
          <a:noFill/>
        </p:spPr>
      </p:pic>
      <p:cxnSp>
        <p:nvCxnSpPr>
          <p:cNvPr id="10" name="Straight Arrow Connector 9"/>
          <p:cNvCxnSpPr/>
          <p:nvPr/>
        </p:nvCxnSpPr>
        <p:spPr>
          <a:xfrm rot="10800000">
            <a:off x="6248400" y="4572000"/>
            <a:ext cx="457200" cy="304800"/>
          </a:xfrm>
          <a:prstGeom prst="straightConnector1">
            <a:avLst/>
          </a:prstGeom>
          <a:ln w="539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8" name="Picture 44" descr="pln english"/>
          <p:cNvPicPr>
            <a:picLocks noChangeAspect="1" noChangeArrowheads="1"/>
          </p:cNvPicPr>
          <p:nvPr/>
        </p:nvPicPr>
        <p:blipFill>
          <a:blip r:embed="rId3"/>
          <a:srcRect/>
          <a:stretch>
            <a:fillRect/>
          </a:stretch>
        </p:blipFill>
        <p:spPr bwMode="auto">
          <a:xfrm>
            <a:off x="381000" y="1981200"/>
            <a:ext cx="4572000" cy="3810000"/>
          </a:xfrm>
          <a:prstGeom prst="rect">
            <a:avLst/>
          </a:prstGeom>
          <a:noFill/>
        </p:spPr>
      </p:pic>
      <p:sp>
        <p:nvSpPr>
          <p:cNvPr id="6190" name="Text Box 46"/>
          <p:cNvSpPr txBox="1">
            <a:spLocks noChangeArrowheads="1"/>
          </p:cNvSpPr>
          <p:nvPr/>
        </p:nvSpPr>
        <p:spPr bwMode="auto">
          <a:xfrm>
            <a:off x="304800" y="685800"/>
            <a:ext cx="8686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191" name="Rectangle 47"/>
          <p:cNvSpPr>
            <a:spLocks noChangeArrowheads="1"/>
          </p:cNvSpPr>
          <p:nvPr/>
        </p:nvSpPr>
        <p:spPr bwMode="auto">
          <a:xfrm>
            <a:off x="457200" y="533400"/>
            <a:ext cx="8229600" cy="1143000"/>
          </a:xfrm>
          <a:prstGeom prst="rect">
            <a:avLst/>
          </a:prstGeom>
          <a:noFill/>
          <a:ln w="9525">
            <a:noFill/>
            <a:miter lim="800000"/>
            <a:headEnd/>
            <a:tailEnd/>
          </a:ln>
          <a:effectLst/>
        </p:spPr>
        <p:txBody>
          <a:bodyPr anchor="b"/>
          <a:lstStyle/>
          <a:p>
            <a:pPr algn="ctr"/>
            <a:r>
              <a:rPr lang="en-US" sz="4400">
                <a:solidFill>
                  <a:schemeClr val="tx2"/>
                </a:solidFill>
              </a:rPr>
              <a:t>What is the Fed?</a:t>
            </a:r>
          </a:p>
        </p:txBody>
      </p:sp>
      <p:sp>
        <p:nvSpPr>
          <p:cNvPr id="6197" name="Rectangle 53"/>
          <p:cNvSpPr>
            <a:spLocks noGrp="1" noChangeArrowheads="1"/>
          </p:cNvSpPr>
          <p:nvPr>
            <p:ph type="body" sz="half" idx="2"/>
          </p:nvPr>
        </p:nvSpPr>
        <p:spPr>
          <a:xfrm>
            <a:off x="5181600" y="2057400"/>
            <a:ext cx="3657600" cy="3657600"/>
          </a:xfrm>
        </p:spPr>
        <p:txBody>
          <a:bodyPr/>
          <a:lstStyle/>
          <a:p>
            <a:pPr>
              <a:lnSpc>
                <a:spcPct val="90000"/>
              </a:lnSpc>
            </a:pPr>
            <a:r>
              <a:rPr lang="en-US" sz="2800"/>
              <a:t>Central bank of the United States</a:t>
            </a:r>
          </a:p>
          <a:p>
            <a:pPr>
              <a:lnSpc>
                <a:spcPct val="90000"/>
              </a:lnSpc>
            </a:pPr>
            <a:endParaRPr lang="en-US" sz="2800"/>
          </a:p>
          <a:p>
            <a:pPr>
              <a:lnSpc>
                <a:spcPct val="90000"/>
              </a:lnSpc>
            </a:pPr>
            <a:r>
              <a:rPr lang="en-US" sz="2800"/>
              <a:t>Established in 1913</a:t>
            </a:r>
          </a:p>
          <a:p>
            <a:pPr>
              <a:lnSpc>
                <a:spcPct val="90000"/>
              </a:lnSpc>
              <a:buFont typeface="Wingdings" pitchFamily="2" charset="2"/>
              <a:buNone/>
            </a:pPr>
            <a:endParaRPr lang="en-US" sz="2800"/>
          </a:p>
          <a:p>
            <a:pPr>
              <a:lnSpc>
                <a:spcPct val="90000"/>
              </a:lnSpc>
            </a:pPr>
            <a:r>
              <a:rPr lang="en-US" sz="2800"/>
              <a:t>Purpose is to ensure a stable economy for the nation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fontScale="90000"/>
          </a:bodyPr>
          <a:lstStyle/>
          <a:p>
            <a:pPr algn="ctr"/>
            <a:r>
              <a:rPr lang="en-US"/>
              <a:t>Federal Reserve System Structure</a:t>
            </a:r>
          </a:p>
        </p:txBody>
      </p:sp>
      <p:pic>
        <p:nvPicPr>
          <p:cNvPr id="220165" name="Picture 5" descr="eccles building 2"/>
          <p:cNvPicPr>
            <a:picLocks noGrp="1" noChangeAspect="1" noChangeArrowheads="1"/>
          </p:cNvPicPr>
          <p:nvPr>
            <p:ph sz="quarter" idx="2"/>
          </p:nvPr>
        </p:nvPicPr>
        <p:blipFill>
          <a:blip r:embed="rId3"/>
          <a:srcRect l="22159" t="6065" r="18181" b="33278"/>
          <a:stretch>
            <a:fillRect/>
          </a:stretch>
        </p:blipFill>
        <p:spPr>
          <a:xfrm>
            <a:off x="5086350" y="1905000"/>
            <a:ext cx="2533650" cy="1600200"/>
          </a:xfrm>
          <a:noFill/>
          <a:ln w="76200">
            <a:solidFill>
              <a:schemeClr val="bg1"/>
            </a:solidFill>
          </a:ln>
        </p:spPr>
      </p:pic>
      <p:pic>
        <p:nvPicPr>
          <p:cNvPr id="220171" name="Picture 11" descr="Fed Res copy"/>
          <p:cNvPicPr>
            <a:picLocks noGrp="1" noChangeAspect="1" noChangeArrowheads="1"/>
          </p:cNvPicPr>
          <p:nvPr>
            <p:ph sz="quarter" idx="3"/>
          </p:nvPr>
        </p:nvPicPr>
        <p:blipFill>
          <a:blip r:embed="rId4"/>
          <a:srcRect l="16562" t="7164" r="25475" b="6865"/>
          <a:stretch>
            <a:fillRect/>
          </a:stretch>
        </p:blipFill>
        <p:spPr>
          <a:xfrm>
            <a:off x="5105400" y="3581400"/>
            <a:ext cx="2514600" cy="1477963"/>
          </a:xfrm>
          <a:noFill/>
          <a:ln w="76200">
            <a:solidFill>
              <a:schemeClr val="bg1"/>
            </a:solidFill>
          </a:ln>
        </p:spPr>
      </p:pic>
      <p:sp>
        <p:nvSpPr>
          <p:cNvPr id="220163" name="Rectangle 3"/>
          <p:cNvSpPr>
            <a:spLocks noGrp="1" noChangeArrowheads="1"/>
          </p:cNvSpPr>
          <p:nvPr>
            <p:ph type="body" sz="half" idx="4294967295"/>
          </p:nvPr>
        </p:nvSpPr>
        <p:spPr>
          <a:xfrm>
            <a:off x="685800" y="1828800"/>
            <a:ext cx="4038600" cy="4724400"/>
          </a:xfrm>
        </p:spPr>
        <p:txBody>
          <a:bodyPr/>
          <a:lstStyle/>
          <a:p>
            <a:r>
              <a:rPr lang="en-US" sz="2800"/>
              <a:t>Board of Governors</a:t>
            </a:r>
          </a:p>
          <a:p>
            <a:endParaRPr lang="en-US" sz="2800"/>
          </a:p>
          <a:p>
            <a:r>
              <a:rPr lang="en-US" sz="2800"/>
              <a:t>12 Reserve Banks</a:t>
            </a:r>
          </a:p>
          <a:p>
            <a:endParaRPr lang="en-US" sz="2800"/>
          </a:p>
          <a:p>
            <a:r>
              <a:rPr lang="en-US" sz="2800"/>
              <a:t>Federal Open Market Committee</a:t>
            </a:r>
          </a:p>
        </p:txBody>
      </p:sp>
      <p:pic>
        <p:nvPicPr>
          <p:cNvPr id="220172" name="Picture 12" descr="board room 2"/>
          <p:cNvPicPr>
            <a:picLocks noGrp="1" noChangeAspect="1" noChangeArrowheads="1"/>
          </p:cNvPicPr>
          <p:nvPr>
            <p:ph sz="half" idx="1"/>
          </p:nvPr>
        </p:nvPicPr>
        <p:blipFill>
          <a:blip r:embed="rId5"/>
          <a:srcRect l="18388" t="24335" r="12389" b="4268"/>
          <a:stretch>
            <a:fillRect/>
          </a:stretch>
        </p:blipFill>
        <p:spPr>
          <a:xfrm>
            <a:off x="5105400" y="5105400"/>
            <a:ext cx="2514600" cy="1539875"/>
          </a:xfrm>
          <a:noFill/>
          <a:ln w="76200">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20165"/>
                                        </p:tgtEl>
                                        <p:attrNameLst>
                                          <p:attrName>style.visibility</p:attrName>
                                        </p:attrNameLst>
                                      </p:cBhvr>
                                      <p:to>
                                        <p:strVal val="visible"/>
                                      </p:to>
                                    </p:set>
                                    <p:anim calcmode="lin" valueType="num">
                                      <p:cBhvr>
                                        <p:cTn id="7" dur="500" fill="hold"/>
                                        <p:tgtEl>
                                          <p:spTgt spid="220165"/>
                                        </p:tgtEl>
                                        <p:attrNameLst>
                                          <p:attrName>ppt_w</p:attrName>
                                        </p:attrNameLst>
                                      </p:cBhvr>
                                      <p:tavLst>
                                        <p:tav tm="0">
                                          <p:val>
                                            <p:fltVal val="0"/>
                                          </p:val>
                                        </p:tav>
                                        <p:tav tm="100000">
                                          <p:val>
                                            <p:strVal val="#ppt_w"/>
                                          </p:val>
                                        </p:tav>
                                      </p:tavLst>
                                    </p:anim>
                                    <p:anim calcmode="lin" valueType="num">
                                      <p:cBhvr>
                                        <p:cTn id="8" dur="500" fill="hold"/>
                                        <p:tgtEl>
                                          <p:spTgt spid="2201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20171"/>
                                        </p:tgtEl>
                                        <p:attrNameLst>
                                          <p:attrName>style.visibility</p:attrName>
                                        </p:attrNameLst>
                                      </p:cBhvr>
                                      <p:to>
                                        <p:strVal val="visible"/>
                                      </p:to>
                                    </p:set>
                                    <p:anim calcmode="lin" valueType="num">
                                      <p:cBhvr>
                                        <p:cTn id="12" dur="500" fill="hold"/>
                                        <p:tgtEl>
                                          <p:spTgt spid="220171"/>
                                        </p:tgtEl>
                                        <p:attrNameLst>
                                          <p:attrName>ppt_w</p:attrName>
                                        </p:attrNameLst>
                                      </p:cBhvr>
                                      <p:tavLst>
                                        <p:tav tm="0">
                                          <p:val>
                                            <p:fltVal val="0"/>
                                          </p:val>
                                        </p:tav>
                                        <p:tav tm="100000">
                                          <p:val>
                                            <p:strVal val="#ppt_w"/>
                                          </p:val>
                                        </p:tav>
                                      </p:tavLst>
                                    </p:anim>
                                    <p:anim calcmode="lin" valueType="num">
                                      <p:cBhvr>
                                        <p:cTn id="13" dur="500" fill="hold"/>
                                        <p:tgtEl>
                                          <p:spTgt spid="22017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20172"/>
                                        </p:tgtEl>
                                        <p:attrNameLst>
                                          <p:attrName>style.visibility</p:attrName>
                                        </p:attrNameLst>
                                      </p:cBhvr>
                                      <p:to>
                                        <p:strVal val="visible"/>
                                      </p:to>
                                    </p:set>
                                    <p:anim calcmode="lin" valueType="num">
                                      <p:cBhvr>
                                        <p:cTn id="17" dur="500" fill="hold"/>
                                        <p:tgtEl>
                                          <p:spTgt spid="220172"/>
                                        </p:tgtEl>
                                        <p:attrNameLst>
                                          <p:attrName>ppt_w</p:attrName>
                                        </p:attrNameLst>
                                      </p:cBhvr>
                                      <p:tavLst>
                                        <p:tav tm="0">
                                          <p:val>
                                            <p:fltVal val="0"/>
                                          </p:val>
                                        </p:tav>
                                        <p:tav tm="100000">
                                          <p:val>
                                            <p:strVal val="#ppt_w"/>
                                          </p:val>
                                        </p:tav>
                                      </p:tavLst>
                                    </p:anim>
                                    <p:anim calcmode="lin" valueType="num">
                                      <p:cBhvr>
                                        <p:cTn id="18" dur="500" fill="hold"/>
                                        <p:tgtEl>
                                          <p:spTgt spid="2201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SSEMA1</a:t>
            </a:r>
            <a:endParaRPr lang="en-US" dirty="0"/>
          </a:p>
        </p:txBody>
      </p:sp>
      <p:sp>
        <p:nvSpPr>
          <p:cNvPr id="5" name="Text Placeholder 4"/>
          <p:cNvSpPr>
            <a:spLocks noGrp="1"/>
          </p:cNvSpPr>
          <p:nvPr>
            <p:ph type="body" idx="1"/>
          </p:nvPr>
        </p:nvSpPr>
        <p:spPr/>
        <p:txBody>
          <a:bodyPr/>
          <a:lstStyle/>
          <a:p>
            <a:r>
              <a:rPr lang="en-US" b="1" dirty="0" smtClean="0"/>
              <a:t>The student will illustrate the means by which economic activity is measured.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SSEMA2</a:t>
            </a:r>
            <a:endParaRPr lang="en-US" dirty="0"/>
          </a:p>
        </p:txBody>
      </p:sp>
      <p:sp>
        <p:nvSpPr>
          <p:cNvPr id="3" name="Content Placeholder 2"/>
          <p:cNvSpPr>
            <a:spLocks noGrp="1"/>
          </p:cNvSpPr>
          <p:nvPr>
            <p:ph idx="1"/>
          </p:nvPr>
        </p:nvSpPr>
        <p:spPr/>
        <p:txBody>
          <a:bodyPr/>
          <a:lstStyle/>
          <a:p>
            <a:r>
              <a:rPr lang="en-US" dirty="0" smtClean="0"/>
              <a:t>b. Define monetary policy.</a:t>
            </a:r>
          </a:p>
          <a:p>
            <a:pPr lvl="1"/>
            <a:r>
              <a:rPr lang="en-US" dirty="0" smtClean="0"/>
              <a:t>Action taken by the Federal Reserve System to influence the money supply and economic growth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1" name="Rectangle 9"/>
          <p:cNvSpPr>
            <a:spLocks noGrp="1" noChangeArrowheads="1"/>
          </p:cNvSpPr>
          <p:nvPr>
            <p:ph type="title"/>
          </p:nvPr>
        </p:nvSpPr>
        <p:spPr/>
        <p:txBody>
          <a:bodyPr/>
          <a:lstStyle/>
          <a:p>
            <a:pPr algn="ctr"/>
            <a:r>
              <a:rPr lang="en-US"/>
              <a:t>Monetary Policy</a:t>
            </a:r>
          </a:p>
        </p:txBody>
      </p:sp>
      <p:sp>
        <p:nvSpPr>
          <p:cNvPr id="151567" name="Rectangle 15"/>
          <p:cNvSpPr>
            <a:spLocks noGrp="1" noChangeArrowheads="1"/>
          </p:cNvSpPr>
          <p:nvPr>
            <p:ph type="body" sz="half" idx="1"/>
          </p:nvPr>
        </p:nvSpPr>
        <p:spPr/>
        <p:txBody>
          <a:bodyPr/>
          <a:lstStyle/>
          <a:p>
            <a:r>
              <a:rPr lang="en-US" sz="2800"/>
              <a:t>Policy changes affect the nation’s supply of money and credit.</a:t>
            </a:r>
          </a:p>
          <a:p>
            <a:endParaRPr lang="en-US" sz="2800"/>
          </a:p>
          <a:p>
            <a:r>
              <a:rPr lang="en-US" sz="2800"/>
              <a:t>Actions have real short- and long-term effects on the economy.</a:t>
            </a:r>
          </a:p>
        </p:txBody>
      </p:sp>
      <p:pic>
        <p:nvPicPr>
          <p:cNvPr id="151570" name="Picture 18" descr="board_small"/>
          <p:cNvPicPr>
            <a:picLocks noGrp="1" noChangeAspect="1" noChangeArrowheads="1"/>
          </p:cNvPicPr>
          <p:nvPr>
            <p:ph type="clipArt" sz="half" idx="2"/>
          </p:nvPr>
        </p:nvPicPr>
        <p:blipFill>
          <a:blip r:embed="rId3"/>
          <a:srcRect/>
          <a:stretch>
            <a:fillRect/>
          </a:stretch>
        </p:blipFill>
        <p:spPr>
          <a:xfrm>
            <a:off x="4572000" y="1981200"/>
            <a:ext cx="4267200" cy="4213225"/>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SSEMA2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 Describe how the Federal Reserve uses the tools of monetary policy to promote price stability, full employment, and economic growth. </a:t>
            </a:r>
          </a:p>
          <a:p>
            <a:pPr lvl="1"/>
            <a:r>
              <a:rPr lang="en-US" dirty="0" smtClean="0"/>
              <a:t>Open Market Operations – Buy Bonds (Bigger Bucks, increase MS), Sell Bonds (Smaller Bucks, decrease MS)</a:t>
            </a:r>
          </a:p>
          <a:p>
            <a:pPr lvl="1"/>
            <a:r>
              <a:rPr lang="en-US" dirty="0" smtClean="0"/>
              <a:t>Discount Rate – raise it  (lowers $ Supply),  lower it (increase $ Supply)</a:t>
            </a:r>
          </a:p>
          <a:p>
            <a:pPr lvl="1"/>
            <a:r>
              <a:rPr lang="en-US" dirty="0" smtClean="0"/>
              <a:t>Reserve Requirement – raise it (decrease $ Supply), lower it (increase $ supply)</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lgn="ctr"/>
            <a:r>
              <a:rPr lang="en-US"/>
              <a:t>Goals of Monetary Policy</a:t>
            </a:r>
          </a:p>
        </p:txBody>
      </p:sp>
      <p:grpSp>
        <p:nvGrpSpPr>
          <p:cNvPr id="2" name="Group 19"/>
          <p:cNvGrpSpPr>
            <a:grpSpLocks/>
          </p:cNvGrpSpPr>
          <p:nvPr/>
        </p:nvGrpSpPr>
        <p:grpSpPr bwMode="auto">
          <a:xfrm>
            <a:off x="1828800" y="1905000"/>
            <a:ext cx="5370513" cy="4343400"/>
            <a:chOff x="2304" y="1200"/>
            <a:chExt cx="3383" cy="2736"/>
          </a:xfrm>
        </p:grpSpPr>
        <p:grpSp>
          <p:nvGrpSpPr>
            <p:cNvPr id="3" name="Group 13"/>
            <p:cNvGrpSpPr>
              <a:grpSpLocks noChangeAspect="1"/>
            </p:cNvGrpSpPr>
            <p:nvPr/>
          </p:nvGrpSpPr>
          <p:grpSpPr bwMode="auto">
            <a:xfrm>
              <a:off x="2784" y="1200"/>
              <a:ext cx="2446" cy="2736"/>
              <a:chOff x="2799" y="1200"/>
              <a:chExt cx="2446" cy="2736"/>
            </a:xfrm>
          </p:grpSpPr>
          <p:sp>
            <p:nvSpPr>
              <p:cNvPr id="213004" name="AutoShape 12"/>
              <p:cNvSpPr>
                <a:spLocks noChangeAspect="1" noChangeArrowheads="1" noTextEdit="1"/>
              </p:cNvSpPr>
              <p:nvPr/>
            </p:nvSpPr>
            <p:spPr bwMode="auto">
              <a:xfrm>
                <a:off x="2799" y="1200"/>
                <a:ext cx="2446" cy="2736"/>
              </a:xfrm>
              <a:prstGeom prst="rect">
                <a:avLst/>
              </a:prstGeom>
              <a:noFill/>
              <a:ln w="9525">
                <a:noFill/>
                <a:miter lim="800000"/>
                <a:headEnd/>
                <a:tailEnd/>
              </a:ln>
            </p:spPr>
            <p:txBody>
              <a:bodyPr/>
              <a:lstStyle/>
              <a:p>
                <a:endParaRPr lang="en-US"/>
              </a:p>
            </p:txBody>
          </p:sp>
          <p:sp>
            <p:nvSpPr>
              <p:cNvPr id="213006" name="Freeform 14"/>
              <p:cNvSpPr>
                <a:spLocks/>
              </p:cNvSpPr>
              <p:nvPr/>
            </p:nvSpPr>
            <p:spPr bwMode="auto">
              <a:xfrm>
                <a:off x="3615" y="1197"/>
                <a:ext cx="1574" cy="2118"/>
              </a:xfrm>
              <a:custGeom>
                <a:avLst/>
                <a:gdLst/>
                <a:ahLst/>
                <a:cxnLst>
                  <a:cxn ang="0">
                    <a:pos x="621" y="282"/>
                  </a:cxn>
                  <a:cxn ang="0">
                    <a:pos x="679" y="295"/>
                  </a:cxn>
                  <a:cxn ang="0">
                    <a:pos x="723" y="307"/>
                  </a:cxn>
                  <a:cxn ang="0">
                    <a:pos x="770" y="322"/>
                  </a:cxn>
                  <a:cxn ang="0">
                    <a:pos x="816" y="339"/>
                  </a:cxn>
                  <a:cxn ang="0">
                    <a:pos x="870" y="362"/>
                  </a:cxn>
                  <a:cxn ang="0">
                    <a:pos x="922" y="386"/>
                  </a:cxn>
                  <a:cxn ang="0">
                    <a:pos x="972" y="413"/>
                  </a:cxn>
                  <a:cxn ang="0">
                    <a:pos x="1015" y="441"/>
                  </a:cxn>
                  <a:cxn ang="0">
                    <a:pos x="1058" y="471"/>
                  </a:cxn>
                  <a:cxn ang="0">
                    <a:pos x="1106" y="508"/>
                  </a:cxn>
                  <a:cxn ang="0">
                    <a:pos x="1148" y="541"/>
                  </a:cxn>
                  <a:cxn ang="0">
                    <a:pos x="1214" y="604"/>
                  </a:cxn>
                  <a:cxn ang="0">
                    <a:pos x="1271" y="667"/>
                  </a:cxn>
                  <a:cxn ang="0">
                    <a:pos x="1316" y="724"/>
                  </a:cxn>
                  <a:cxn ang="0">
                    <a:pos x="1364" y="792"/>
                  </a:cxn>
                  <a:cxn ang="0">
                    <a:pos x="1409" y="865"/>
                  </a:cxn>
                  <a:cxn ang="0">
                    <a:pos x="1447" y="937"/>
                  </a:cxn>
                  <a:cxn ang="0">
                    <a:pos x="1482" y="1017"/>
                  </a:cxn>
                  <a:cxn ang="0">
                    <a:pos x="1510" y="1103"/>
                  </a:cxn>
                  <a:cxn ang="0">
                    <a:pos x="1540" y="1210"/>
                  </a:cxn>
                  <a:cxn ang="0">
                    <a:pos x="1558" y="1313"/>
                  </a:cxn>
                  <a:cxn ang="0">
                    <a:pos x="1573" y="1449"/>
                  </a:cxn>
                  <a:cxn ang="0">
                    <a:pos x="1573" y="1564"/>
                  </a:cxn>
                  <a:cxn ang="0">
                    <a:pos x="1562" y="1669"/>
                  </a:cxn>
                  <a:cxn ang="0">
                    <a:pos x="1545" y="1778"/>
                  </a:cxn>
                  <a:cxn ang="0">
                    <a:pos x="1513" y="1899"/>
                  </a:cxn>
                  <a:cxn ang="0">
                    <a:pos x="1474" y="2010"/>
                  </a:cxn>
                  <a:cxn ang="0">
                    <a:pos x="1415" y="2118"/>
                  </a:cxn>
                  <a:cxn ang="0">
                    <a:pos x="977" y="1777"/>
                  </a:cxn>
                  <a:cxn ang="0">
                    <a:pos x="1005" y="1691"/>
                  </a:cxn>
                  <a:cxn ang="0">
                    <a:pos x="1023" y="1608"/>
                  </a:cxn>
                  <a:cxn ang="0">
                    <a:pos x="1029" y="1530"/>
                  </a:cxn>
                  <a:cxn ang="0">
                    <a:pos x="1027" y="1441"/>
                  </a:cxn>
                  <a:cxn ang="0">
                    <a:pos x="1013" y="1344"/>
                  </a:cxn>
                  <a:cxn ang="0">
                    <a:pos x="985" y="1257"/>
                  </a:cxn>
                  <a:cxn ang="0">
                    <a:pos x="950" y="1179"/>
                  </a:cxn>
                  <a:cxn ang="0">
                    <a:pos x="917" y="1125"/>
                  </a:cxn>
                  <a:cxn ang="0">
                    <a:pos x="881" y="1076"/>
                  </a:cxn>
                  <a:cxn ang="0">
                    <a:pos x="841" y="1033"/>
                  </a:cxn>
                  <a:cxn ang="0">
                    <a:pos x="801" y="992"/>
                  </a:cxn>
                  <a:cxn ang="0">
                    <a:pos x="748" y="953"/>
                  </a:cxn>
                  <a:cxn ang="0">
                    <a:pos x="704" y="924"/>
                  </a:cxn>
                  <a:cxn ang="0">
                    <a:pos x="648" y="895"/>
                  </a:cxn>
                  <a:cxn ang="0">
                    <a:pos x="601" y="877"/>
                  </a:cxn>
                  <a:cxn ang="0">
                    <a:pos x="531" y="861"/>
                  </a:cxn>
                  <a:cxn ang="0">
                    <a:pos x="462" y="855"/>
                  </a:cxn>
                  <a:cxn ang="0">
                    <a:pos x="443" y="1162"/>
                  </a:cxn>
                  <a:cxn ang="0">
                    <a:pos x="442" y="0"/>
                  </a:cxn>
                  <a:cxn ang="0">
                    <a:pos x="466" y="267"/>
                  </a:cxn>
                  <a:cxn ang="0">
                    <a:pos x="536" y="271"/>
                  </a:cxn>
                  <a:cxn ang="0">
                    <a:pos x="600" y="278"/>
                  </a:cxn>
                </a:cxnLst>
                <a:rect l="0" t="0" r="r" b="b"/>
                <a:pathLst>
                  <a:path w="1574" h="2118">
                    <a:moveTo>
                      <a:pt x="600" y="278"/>
                    </a:moveTo>
                    <a:lnTo>
                      <a:pt x="621" y="282"/>
                    </a:lnTo>
                    <a:lnTo>
                      <a:pt x="650" y="287"/>
                    </a:lnTo>
                    <a:lnTo>
                      <a:pt x="679" y="295"/>
                    </a:lnTo>
                    <a:lnTo>
                      <a:pt x="699" y="300"/>
                    </a:lnTo>
                    <a:lnTo>
                      <a:pt x="723" y="307"/>
                    </a:lnTo>
                    <a:lnTo>
                      <a:pt x="746" y="314"/>
                    </a:lnTo>
                    <a:lnTo>
                      <a:pt x="770" y="322"/>
                    </a:lnTo>
                    <a:lnTo>
                      <a:pt x="791" y="328"/>
                    </a:lnTo>
                    <a:lnTo>
                      <a:pt x="816" y="339"/>
                    </a:lnTo>
                    <a:lnTo>
                      <a:pt x="845" y="351"/>
                    </a:lnTo>
                    <a:lnTo>
                      <a:pt x="870" y="362"/>
                    </a:lnTo>
                    <a:lnTo>
                      <a:pt x="894" y="373"/>
                    </a:lnTo>
                    <a:lnTo>
                      <a:pt x="922" y="386"/>
                    </a:lnTo>
                    <a:lnTo>
                      <a:pt x="948" y="400"/>
                    </a:lnTo>
                    <a:lnTo>
                      <a:pt x="972" y="413"/>
                    </a:lnTo>
                    <a:lnTo>
                      <a:pt x="995" y="428"/>
                    </a:lnTo>
                    <a:lnTo>
                      <a:pt x="1015" y="441"/>
                    </a:lnTo>
                    <a:lnTo>
                      <a:pt x="1035" y="456"/>
                    </a:lnTo>
                    <a:lnTo>
                      <a:pt x="1058" y="471"/>
                    </a:lnTo>
                    <a:lnTo>
                      <a:pt x="1083" y="490"/>
                    </a:lnTo>
                    <a:lnTo>
                      <a:pt x="1106" y="508"/>
                    </a:lnTo>
                    <a:lnTo>
                      <a:pt x="1127" y="526"/>
                    </a:lnTo>
                    <a:lnTo>
                      <a:pt x="1148" y="541"/>
                    </a:lnTo>
                    <a:lnTo>
                      <a:pt x="1180" y="570"/>
                    </a:lnTo>
                    <a:lnTo>
                      <a:pt x="1214" y="604"/>
                    </a:lnTo>
                    <a:lnTo>
                      <a:pt x="1240" y="629"/>
                    </a:lnTo>
                    <a:lnTo>
                      <a:pt x="1271" y="667"/>
                    </a:lnTo>
                    <a:lnTo>
                      <a:pt x="1293" y="693"/>
                    </a:lnTo>
                    <a:lnTo>
                      <a:pt x="1316" y="724"/>
                    </a:lnTo>
                    <a:lnTo>
                      <a:pt x="1343" y="759"/>
                    </a:lnTo>
                    <a:lnTo>
                      <a:pt x="1364" y="792"/>
                    </a:lnTo>
                    <a:lnTo>
                      <a:pt x="1386" y="829"/>
                    </a:lnTo>
                    <a:lnTo>
                      <a:pt x="1409" y="865"/>
                    </a:lnTo>
                    <a:lnTo>
                      <a:pt x="1428" y="903"/>
                    </a:lnTo>
                    <a:lnTo>
                      <a:pt x="1447" y="937"/>
                    </a:lnTo>
                    <a:lnTo>
                      <a:pt x="1465" y="978"/>
                    </a:lnTo>
                    <a:lnTo>
                      <a:pt x="1482" y="1017"/>
                    </a:lnTo>
                    <a:lnTo>
                      <a:pt x="1496" y="1058"/>
                    </a:lnTo>
                    <a:lnTo>
                      <a:pt x="1510" y="1103"/>
                    </a:lnTo>
                    <a:lnTo>
                      <a:pt x="1528" y="1158"/>
                    </a:lnTo>
                    <a:lnTo>
                      <a:pt x="1540" y="1210"/>
                    </a:lnTo>
                    <a:lnTo>
                      <a:pt x="1552" y="1262"/>
                    </a:lnTo>
                    <a:lnTo>
                      <a:pt x="1558" y="1313"/>
                    </a:lnTo>
                    <a:lnTo>
                      <a:pt x="1567" y="1374"/>
                    </a:lnTo>
                    <a:lnTo>
                      <a:pt x="1573" y="1449"/>
                    </a:lnTo>
                    <a:lnTo>
                      <a:pt x="1574" y="1507"/>
                    </a:lnTo>
                    <a:lnTo>
                      <a:pt x="1573" y="1564"/>
                    </a:lnTo>
                    <a:lnTo>
                      <a:pt x="1568" y="1618"/>
                    </a:lnTo>
                    <a:lnTo>
                      <a:pt x="1562" y="1669"/>
                    </a:lnTo>
                    <a:lnTo>
                      <a:pt x="1556" y="1723"/>
                    </a:lnTo>
                    <a:lnTo>
                      <a:pt x="1545" y="1778"/>
                    </a:lnTo>
                    <a:lnTo>
                      <a:pt x="1531" y="1837"/>
                    </a:lnTo>
                    <a:lnTo>
                      <a:pt x="1513" y="1899"/>
                    </a:lnTo>
                    <a:lnTo>
                      <a:pt x="1495" y="1955"/>
                    </a:lnTo>
                    <a:lnTo>
                      <a:pt x="1474" y="2010"/>
                    </a:lnTo>
                    <a:lnTo>
                      <a:pt x="1445" y="2064"/>
                    </a:lnTo>
                    <a:lnTo>
                      <a:pt x="1415" y="2118"/>
                    </a:lnTo>
                    <a:lnTo>
                      <a:pt x="951" y="1831"/>
                    </a:lnTo>
                    <a:lnTo>
                      <a:pt x="977" y="1777"/>
                    </a:lnTo>
                    <a:lnTo>
                      <a:pt x="993" y="1736"/>
                    </a:lnTo>
                    <a:lnTo>
                      <a:pt x="1005" y="1691"/>
                    </a:lnTo>
                    <a:lnTo>
                      <a:pt x="1016" y="1648"/>
                    </a:lnTo>
                    <a:lnTo>
                      <a:pt x="1023" y="1608"/>
                    </a:lnTo>
                    <a:lnTo>
                      <a:pt x="1026" y="1568"/>
                    </a:lnTo>
                    <a:lnTo>
                      <a:pt x="1029" y="1530"/>
                    </a:lnTo>
                    <a:lnTo>
                      <a:pt x="1029" y="1489"/>
                    </a:lnTo>
                    <a:lnTo>
                      <a:pt x="1027" y="1441"/>
                    </a:lnTo>
                    <a:lnTo>
                      <a:pt x="1021" y="1395"/>
                    </a:lnTo>
                    <a:lnTo>
                      <a:pt x="1013" y="1344"/>
                    </a:lnTo>
                    <a:lnTo>
                      <a:pt x="1002" y="1303"/>
                    </a:lnTo>
                    <a:lnTo>
                      <a:pt x="985" y="1257"/>
                    </a:lnTo>
                    <a:lnTo>
                      <a:pt x="969" y="1217"/>
                    </a:lnTo>
                    <a:lnTo>
                      <a:pt x="950" y="1179"/>
                    </a:lnTo>
                    <a:lnTo>
                      <a:pt x="934" y="1149"/>
                    </a:lnTo>
                    <a:lnTo>
                      <a:pt x="917" y="1125"/>
                    </a:lnTo>
                    <a:lnTo>
                      <a:pt x="900" y="1101"/>
                    </a:lnTo>
                    <a:lnTo>
                      <a:pt x="881" y="1076"/>
                    </a:lnTo>
                    <a:lnTo>
                      <a:pt x="859" y="1051"/>
                    </a:lnTo>
                    <a:lnTo>
                      <a:pt x="841" y="1033"/>
                    </a:lnTo>
                    <a:lnTo>
                      <a:pt x="821" y="1011"/>
                    </a:lnTo>
                    <a:lnTo>
                      <a:pt x="801" y="992"/>
                    </a:lnTo>
                    <a:lnTo>
                      <a:pt x="777" y="973"/>
                    </a:lnTo>
                    <a:lnTo>
                      <a:pt x="748" y="953"/>
                    </a:lnTo>
                    <a:lnTo>
                      <a:pt x="724" y="935"/>
                    </a:lnTo>
                    <a:lnTo>
                      <a:pt x="704" y="924"/>
                    </a:lnTo>
                    <a:lnTo>
                      <a:pt x="674" y="905"/>
                    </a:lnTo>
                    <a:lnTo>
                      <a:pt x="648" y="895"/>
                    </a:lnTo>
                    <a:lnTo>
                      <a:pt x="625" y="886"/>
                    </a:lnTo>
                    <a:lnTo>
                      <a:pt x="601" y="877"/>
                    </a:lnTo>
                    <a:lnTo>
                      <a:pt x="565" y="868"/>
                    </a:lnTo>
                    <a:lnTo>
                      <a:pt x="531" y="861"/>
                    </a:lnTo>
                    <a:lnTo>
                      <a:pt x="497" y="857"/>
                    </a:lnTo>
                    <a:lnTo>
                      <a:pt x="462" y="855"/>
                    </a:lnTo>
                    <a:lnTo>
                      <a:pt x="443" y="854"/>
                    </a:lnTo>
                    <a:lnTo>
                      <a:pt x="443" y="1162"/>
                    </a:lnTo>
                    <a:lnTo>
                      <a:pt x="0" y="590"/>
                    </a:lnTo>
                    <a:lnTo>
                      <a:pt x="442" y="0"/>
                    </a:lnTo>
                    <a:lnTo>
                      <a:pt x="442" y="266"/>
                    </a:lnTo>
                    <a:lnTo>
                      <a:pt x="466" y="267"/>
                    </a:lnTo>
                    <a:lnTo>
                      <a:pt x="500" y="268"/>
                    </a:lnTo>
                    <a:lnTo>
                      <a:pt x="536" y="271"/>
                    </a:lnTo>
                    <a:lnTo>
                      <a:pt x="571" y="275"/>
                    </a:lnTo>
                    <a:lnTo>
                      <a:pt x="600" y="278"/>
                    </a:lnTo>
                    <a:close/>
                  </a:path>
                </a:pathLst>
              </a:custGeom>
              <a:solidFill>
                <a:srgbClr val="FF0000"/>
              </a:solidFill>
              <a:ln w="9525">
                <a:noFill/>
                <a:round/>
                <a:headEnd/>
                <a:tailEnd/>
              </a:ln>
            </p:spPr>
            <p:txBody>
              <a:bodyPr/>
              <a:lstStyle/>
              <a:p>
                <a:endParaRPr lang="en-US"/>
              </a:p>
            </p:txBody>
          </p:sp>
          <p:sp>
            <p:nvSpPr>
              <p:cNvPr id="213007" name="Freeform 15"/>
              <p:cNvSpPr>
                <a:spLocks/>
              </p:cNvSpPr>
              <p:nvPr/>
            </p:nvSpPr>
            <p:spPr bwMode="auto">
              <a:xfrm>
                <a:off x="3158" y="2755"/>
                <a:ext cx="2088" cy="1176"/>
              </a:xfrm>
              <a:custGeom>
                <a:avLst/>
                <a:gdLst/>
                <a:ahLst/>
                <a:cxnLst>
                  <a:cxn ang="0">
                    <a:pos x="1071" y="1158"/>
                  </a:cxn>
                  <a:cxn ang="0">
                    <a:pos x="1128" y="1146"/>
                  </a:cxn>
                  <a:cxn ang="0">
                    <a:pos x="1173" y="1135"/>
                  </a:cxn>
                  <a:cxn ang="0">
                    <a:pos x="1221" y="1121"/>
                  </a:cxn>
                  <a:cxn ang="0">
                    <a:pos x="1266" y="1103"/>
                  </a:cxn>
                  <a:cxn ang="0">
                    <a:pos x="1321" y="1080"/>
                  </a:cxn>
                  <a:cxn ang="0">
                    <a:pos x="1373" y="1055"/>
                  </a:cxn>
                  <a:cxn ang="0">
                    <a:pos x="1423" y="1029"/>
                  </a:cxn>
                  <a:cxn ang="0">
                    <a:pos x="1465" y="1000"/>
                  </a:cxn>
                  <a:cxn ang="0">
                    <a:pos x="1508" y="971"/>
                  </a:cxn>
                  <a:cxn ang="0">
                    <a:pos x="1556" y="935"/>
                  </a:cxn>
                  <a:cxn ang="0">
                    <a:pos x="1596" y="902"/>
                  </a:cxn>
                  <a:cxn ang="0">
                    <a:pos x="1660" y="845"/>
                  </a:cxn>
                  <a:cxn ang="0">
                    <a:pos x="1721" y="776"/>
                  </a:cxn>
                  <a:cxn ang="0">
                    <a:pos x="1766" y="719"/>
                  </a:cxn>
                  <a:cxn ang="0">
                    <a:pos x="1815" y="652"/>
                  </a:cxn>
                  <a:cxn ang="0">
                    <a:pos x="1863" y="575"/>
                  </a:cxn>
                  <a:cxn ang="0">
                    <a:pos x="1868" y="0"/>
                  </a:cxn>
                  <a:cxn ang="0">
                    <a:pos x="1394" y="282"/>
                  </a:cxn>
                  <a:cxn ang="0">
                    <a:pos x="1352" y="339"/>
                  </a:cxn>
                  <a:cxn ang="0">
                    <a:pos x="1309" y="392"/>
                  </a:cxn>
                  <a:cxn ang="0">
                    <a:pos x="1272" y="433"/>
                  </a:cxn>
                  <a:cxn ang="0">
                    <a:pos x="1227" y="470"/>
                  </a:cxn>
                  <a:cxn ang="0">
                    <a:pos x="1174" y="507"/>
                  </a:cxn>
                  <a:cxn ang="0">
                    <a:pos x="1124" y="538"/>
                  </a:cxn>
                  <a:cxn ang="0">
                    <a:pos x="1075" y="557"/>
                  </a:cxn>
                  <a:cxn ang="0">
                    <a:pos x="1016" y="576"/>
                  </a:cxn>
                  <a:cxn ang="0">
                    <a:pos x="947" y="585"/>
                  </a:cxn>
                  <a:cxn ang="0">
                    <a:pos x="828" y="589"/>
                  </a:cxn>
                  <a:cxn ang="0">
                    <a:pos x="730" y="570"/>
                  </a:cxn>
                  <a:cxn ang="0">
                    <a:pos x="628" y="532"/>
                  </a:cxn>
                  <a:cxn ang="0">
                    <a:pos x="537" y="477"/>
                  </a:cxn>
                  <a:cxn ang="0">
                    <a:pos x="0" y="743"/>
                  </a:cxn>
                  <a:cxn ang="0">
                    <a:pos x="49" y="798"/>
                  </a:cxn>
                  <a:cxn ang="0">
                    <a:pos x="97" y="848"/>
                  </a:cxn>
                  <a:cxn ang="0">
                    <a:pos x="150" y="898"/>
                  </a:cxn>
                  <a:cxn ang="0">
                    <a:pos x="202" y="940"/>
                  </a:cxn>
                  <a:cxn ang="0">
                    <a:pos x="261" y="982"/>
                  </a:cxn>
                  <a:cxn ang="0">
                    <a:pos x="318" y="1020"/>
                  </a:cxn>
                  <a:cxn ang="0">
                    <a:pos x="372" y="1050"/>
                  </a:cxn>
                  <a:cxn ang="0">
                    <a:pos x="442" y="1084"/>
                  </a:cxn>
                  <a:cxn ang="0">
                    <a:pos x="509" y="1111"/>
                  </a:cxn>
                  <a:cxn ang="0">
                    <a:pos x="568" y="1132"/>
                  </a:cxn>
                  <a:cxn ang="0">
                    <a:pos x="631" y="1149"/>
                  </a:cxn>
                  <a:cxn ang="0">
                    <a:pos x="702" y="1163"/>
                  </a:cxn>
                  <a:cxn ang="0">
                    <a:pos x="778" y="1172"/>
                  </a:cxn>
                  <a:cxn ang="0">
                    <a:pos x="846" y="1176"/>
                  </a:cxn>
                  <a:cxn ang="0">
                    <a:pos x="917" y="1175"/>
                  </a:cxn>
                  <a:cxn ang="0">
                    <a:pos x="987" y="1171"/>
                  </a:cxn>
                  <a:cxn ang="0">
                    <a:pos x="1049" y="1162"/>
                  </a:cxn>
                </a:cxnLst>
                <a:rect l="0" t="0" r="r" b="b"/>
                <a:pathLst>
                  <a:path w="2088" h="1176">
                    <a:moveTo>
                      <a:pt x="1049" y="1162"/>
                    </a:moveTo>
                    <a:lnTo>
                      <a:pt x="1071" y="1158"/>
                    </a:lnTo>
                    <a:lnTo>
                      <a:pt x="1100" y="1153"/>
                    </a:lnTo>
                    <a:lnTo>
                      <a:pt x="1128" y="1146"/>
                    </a:lnTo>
                    <a:lnTo>
                      <a:pt x="1149" y="1141"/>
                    </a:lnTo>
                    <a:lnTo>
                      <a:pt x="1173" y="1135"/>
                    </a:lnTo>
                    <a:lnTo>
                      <a:pt x="1197" y="1127"/>
                    </a:lnTo>
                    <a:lnTo>
                      <a:pt x="1221" y="1121"/>
                    </a:lnTo>
                    <a:lnTo>
                      <a:pt x="1242" y="1113"/>
                    </a:lnTo>
                    <a:lnTo>
                      <a:pt x="1266" y="1103"/>
                    </a:lnTo>
                    <a:lnTo>
                      <a:pt x="1296" y="1091"/>
                    </a:lnTo>
                    <a:lnTo>
                      <a:pt x="1321" y="1080"/>
                    </a:lnTo>
                    <a:lnTo>
                      <a:pt x="1345" y="1068"/>
                    </a:lnTo>
                    <a:lnTo>
                      <a:pt x="1373" y="1055"/>
                    </a:lnTo>
                    <a:lnTo>
                      <a:pt x="1399" y="1041"/>
                    </a:lnTo>
                    <a:lnTo>
                      <a:pt x="1423" y="1029"/>
                    </a:lnTo>
                    <a:lnTo>
                      <a:pt x="1444" y="1013"/>
                    </a:lnTo>
                    <a:lnTo>
                      <a:pt x="1465" y="1000"/>
                    </a:lnTo>
                    <a:lnTo>
                      <a:pt x="1485" y="985"/>
                    </a:lnTo>
                    <a:lnTo>
                      <a:pt x="1508" y="971"/>
                    </a:lnTo>
                    <a:lnTo>
                      <a:pt x="1533" y="953"/>
                    </a:lnTo>
                    <a:lnTo>
                      <a:pt x="1556" y="935"/>
                    </a:lnTo>
                    <a:lnTo>
                      <a:pt x="1577" y="917"/>
                    </a:lnTo>
                    <a:lnTo>
                      <a:pt x="1596" y="902"/>
                    </a:lnTo>
                    <a:lnTo>
                      <a:pt x="1630" y="874"/>
                    </a:lnTo>
                    <a:lnTo>
                      <a:pt x="1660" y="845"/>
                    </a:lnTo>
                    <a:lnTo>
                      <a:pt x="1690" y="813"/>
                    </a:lnTo>
                    <a:lnTo>
                      <a:pt x="1721" y="776"/>
                    </a:lnTo>
                    <a:lnTo>
                      <a:pt x="1742" y="749"/>
                    </a:lnTo>
                    <a:lnTo>
                      <a:pt x="1766" y="719"/>
                    </a:lnTo>
                    <a:lnTo>
                      <a:pt x="1793" y="685"/>
                    </a:lnTo>
                    <a:lnTo>
                      <a:pt x="1815" y="652"/>
                    </a:lnTo>
                    <a:lnTo>
                      <a:pt x="1837" y="616"/>
                    </a:lnTo>
                    <a:lnTo>
                      <a:pt x="1863" y="575"/>
                    </a:lnTo>
                    <a:lnTo>
                      <a:pt x="2088" y="716"/>
                    </a:lnTo>
                    <a:lnTo>
                      <a:pt x="1868" y="0"/>
                    </a:lnTo>
                    <a:lnTo>
                      <a:pt x="1154" y="136"/>
                    </a:lnTo>
                    <a:lnTo>
                      <a:pt x="1394" y="282"/>
                    </a:lnTo>
                    <a:lnTo>
                      <a:pt x="1374" y="313"/>
                    </a:lnTo>
                    <a:lnTo>
                      <a:pt x="1352" y="339"/>
                    </a:lnTo>
                    <a:lnTo>
                      <a:pt x="1331" y="366"/>
                    </a:lnTo>
                    <a:lnTo>
                      <a:pt x="1309" y="392"/>
                    </a:lnTo>
                    <a:lnTo>
                      <a:pt x="1291" y="411"/>
                    </a:lnTo>
                    <a:lnTo>
                      <a:pt x="1272" y="433"/>
                    </a:lnTo>
                    <a:lnTo>
                      <a:pt x="1251" y="451"/>
                    </a:lnTo>
                    <a:lnTo>
                      <a:pt x="1227" y="470"/>
                    </a:lnTo>
                    <a:lnTo>
                      <a:pt x="1198" y="491"/>
                    </a:lnTo>
                    <a:lnTo>
                      <a:pt x="1174" y="507"/>
                    </a:lnTo>
                    <a:lnTo>
                      <a:pt x="1154" y="520"/>
                    </a:lnTo>
                    <a:lnTo>
                      <a:pt x="1124" y="538"/>
                    </a:lnTo>
                    <a:lnTo>
                      <a:pt x="1097" y="550"/>
                    </a:lnTo>
                    <a:lnTo>
                      <a:pt x="1075" y="557"/>
                    </a:lnTo>
                    <a:lnTo>
                      <a:pt x="1051" y="566"/>
                    </a:lnTo>
                    <a:lnTo>
                      <a:pt x="1016" y="576"/>
                    </a:lnTo>
                    <a:lnTo>
                      <a:pt x="981" y="582"/>
                    </a:lnTo>
                    <a:lnTo>
                      <a:pt x="947" y="585"/>
                    </a:lnTo>
                    <a:lnTo>
                      <a:pt x="895" y="588"/>
                    </a:lnTo>
                    <a:lnTo>
                      <a:pt x="828" y="589"/>
                    </a:lnTo>
                    <a:lnTo>
                      <a:pt x="777" y="582"/>
                    </a:lnTo>
                    <a:lnTo>
                      <a:pt x="730" y="570"/>
                    </a:lnTo>
                    <a:lnTo>
                      <a:pt x="676" y="553"/>
                    </a:lnTo>
                    <a:lnTo>
                      <a:pt x="628" y="532"/>
                    </a:lnTo>
                    <a:lnTo>
                      <a:pt x="580" y="506"/>
                    </a:lnTo>
                    <a:lnTo>
                      <a:pt x="537" y="477"/>
                    </a:lnTo>
                    <a:lnTo>
                      <a:pt x="495" y="437"/>
                    </a:lnTo>
                    <a:lnTo>
                      <a:pt x="0" y="743"/>
                    </a:lnTo>
                    <a:lnTo>
                      <a:pt x="20" y="769"/>
                    </a:lnTo>
                    <a:lnTo>
                      <a:pt x="49" y="798"/>
                    </a:lnTo>
                    <a:lnTo>
                      <a:pt x="73" y="824"/>
                    </a:lnTo>
                    <a:lnTo>
                      <a:pt x="97" y="848"/>
                    </a:lnTo>
                    <a:lnTo>
                      <a:pt x="121" y="872"/>
                    </a:lnTo>
                    <a:lnTo>
                      <a:pt x="150" y="898"/>
                    </a:lnTo>
                    <a:lnTo>
                      <a:pt x="176" y="920"/>
                    </a:lnTo>
                    <a:lnTo>
                      <a:pt x="202" y="940"/>
                    </a:lnTo>
                    <a:lnTo>
                      <a:pt x="232" y="961"/>
                    </a:lnTo>
                    <a:lnTo>
                      <a:pt x="261" y="982"/>
                    </a:lnTo>
                    <a:lnTo>
                      <a:pt x="291" y="1003"/>
                    </a:lnTo>
                    <a:lnTo>
                      <a:pt x="318" y="1020"/>
                    </a:lnTo>
                    <a:lnTo>
                      <a:pt x="346" y="1036"/>
                    </a:lnTo>
                    <a:lnTo>
                      <a:pt x="372" y="1050"/>
                    </a:lnTo>
                    <a:lnTo>
                      <a:pt x="408" y="1068"/>
                    </a:lnTo>
                    <a:lnTo>
                      <a:pt x="442" y="1084"/>
                    </a:lnTo>
                    <a:lnTo>
                      <a:pt x="480" y="1099"/>
                    </a:lnTo>
                    <a:lnTo>
                      <a:pt x="509" y="1111"/>
                    </a:lnTo>
                    <a:lnTo>
                      <a:pt x="536" y="1122"/>
                    </a:lnTo>
                    <a:lnTo>
                      <a:pt x="568" y="1132"/>
                    </a:lnTo>
                    <a:lnTo>
                      <a:pt x="600" y="1141"/>
                    </a:lnTo>
                    <a:lnTo>
                      <a:pt x="631" y="1149"/>
                    </a:lnTo>
                    <a:lnTo>
                      <a:pt x="667" y="1157"/>
                    </a:lnTo>
                    <a:lnTo>
                      <a:pt x="702" y="1163"/>
                    </a:lnTo>
                    <a:lnTo>
                      <a:pt x="740" y="1168"/>
                    </a:lnTo>
                    <a:lnTo>
                      <a:pt x="778" y="1172"/>
                    </a:lnTo>
                    <a:lnTo>
                      <a:pt x="807" y="1173"/>
                    </a:lnTo>
                    <a:lnTo>
                      <a:pt x="846" y="1176"/>
                    </a:lnTo>
                    <a:lnTo>
                      <a:pt x="886" y="1176"/>
                    </a:lnTo>
                    <a:lnTo>
                      <a:pt x="917" y="1175"/>
                    </a:lnTo>
                    <a:lnTo>
                      <a:pt x="950" y="1173"/>
                    </a:lnTo>
                    <a:lnTo>
                      <a:pt x="987" y="1171"/>
                    </a:lnTo>
                    <a:lnTo>
                      <a:pt x="1021" y="1166"/>
                    </a:lnTo>
                    <a:lnTo>
                      <a:pt x="1049" y="1162"/>
                    </a:lnTo>
                    <a:close/>
                  </a:path>
                </a:pathLst>
              </a:custGeom>
              <a:solidFill>
                <a:schemeClr val="accent2"/>
              </a:solidFill>
              <a:ln w="9525">
                <a:noFill/>
                <a:round/>
                <a:headEnd/>
                <a:tailEnd/>
              </a:ln>
            </p:spPr>
            <p:txBody>
              <a:bodyPr/>
              <a:lstStyle/>
              <a:p>
                <a:endParaRPr lang="en-US"/>
              </a:p>
            </p:txBody>
          </p:sp>
          <p:sp>
            <p:nvSpPr>
              <p:cNvPr id="213008" name="Freeform 16"/>
              <p:cNvSpPr>
                <a:spLocks/>
              </p:cNvSpPr>
              <p:nvPr/>
            </p:nvSpPr>
            <p:spPr bwMode="auto">
              <a:xfrm>
                <a:off x="2798" y="1482"/>
                <a:ext cx="1059" cy="2097"/>
              </a:xfrm>
              <a:custGeom>
                <a:avLst/>
                <a:gdLst/>
                <a:ahLst/>
                <a:cxnLst>
                  <a:cxn ang="0">
                    <a:pos x="1036" y="4"/>
                  </a:cxn>
                  <a:cxn ang="0">
                    <a:pos x="982" y="15"/>
                  </a:cxn>
                  <a:cxn ang="0">
                    <a:pos x="936" y="28"/>
                  </a:cxn>
                  <a:cxn ang="0">
                    <a:pos x="889" y="42"/>
                  </a:cxn>
                  <a:cxn ang="0">
                    <a:pos x="842" y="60"/>
                  </a:cxn>
                  <a:cxn ang="0">
                    <a:pos x="790" y="83"/>
                  </a:cxn>
                  <a:cxn ang="0">
                    <a:pos x="738" y="107"/>
                  </a:cxn>
                  <a:cxn ang="0">
                    <a:pos x="688" y="134"/>
                  </a:cxn>
                  <a:cxn ang="0">
                    <a:pos x="645" y="162"/>
                  </a:cxn>
                  <a:cxn ang="0">
                    <a:pos x="602" y="192"/>
                  </a:cxn>
                  <a:cxn ang="0">
                    <a:pos x="554" y="229"/>
                  </a:cxn>
                  <a:cxn ang="0">
                    <a:pos x="512" y="262"/>
                  </a:cxn>
                  <a:cxn ang="0">
                    <a:pos x="445" y="326"/>
                  </a:cxn>
                  <a:cxn ang="0">
                    <a:pos x="388" y="389"/>
                  </a:cxn>
                  <a:cxn ang="0">
                    <a:pos x="342" y="447"/>
                  </a:cxn>
                  <a:cxn ang="0">
                    <a:pos x="294" y="513"/>
                  </a:cxn>
                  <a:cxn ang="0">
                    <a:pos x="251" y="586"/>
                  </a:cxn>
                  <a:cxn ang="0">
                    <a:pos x="212" y="658"/>
                  </a:cxn>
                  <a:cxn ang="0">
                    <a:pos x="178" y="739"/>
                  </a:cxn>
                  <a:cxn ang="0">
                    <a:pos x="149" y="825"/>
                  </a:cxn>
                  <a:cxn ang="0">
                    <a:pos x="119" y="931"/>
                  </a:cxn>
                  <a:cxn ang="0">
                    <a:pos x="102" y="1035"/>
                  </a:cxn>
                  <a:cxn ang="0">
                    <a:pos x="87" y="1169"/>
                  </a:cxn>
                  <a:cxn ang="0">
                    <a:pos x="87" y="1286"/>
                  </a:cxn>
                  <a:cxn ang="0">
                    <a:pos x="98" y="1392"/>
                  </a:cxn>
                  <a:cxn ang="0">
                    <a:pos x="115" y="1501"/>
                  </a:cxn>
                  <a:cxn ang="0">
                    <a:pos x="147" y="1620"/>
                  </a:cxn>
                  <a:cxn ang="0">
                    <a:pos x="185" y="1732"/>
                  </a:cxn>
                  <a:cxn ang="0">
                    <a:pos x="238" y="1837"/>
                  </a:cxn>
                  <a:cxn ang="0">
                    <a:pos x="726" y="2097"/>
                  </a:cxn>
                  <a:cxn ang="0">
                    <a:pos x="714" y="1542"/>
                  </a:cxn>
                  <a:cxn ang="0">
                    <a:pos x="670" y="1455"/>
                  </a:cxn>
                  <a:cxn ang="0">
                    <a:pos x="644" y="1370"/>
                  </a:cxn>
                  <a:cxn ang="0">
                    <a:pos x="634" y="1290"/>
                  </a:cxn>
                  <a:cxn ang="0">
                    <a:pos x="630" y="1210"/>
                  </a:cxn>
                  <a:cxn ang="0">
                    <a:pos x="638" y="1117"/>
                  </a:cxn>
                  <a:cxn ang="0">
                    <a:pos x="658" y="1025"/>
                  </a:cxn>
                  <a:cxn ang="0">
                    <a:pos x="689" y="939"/>
                  </a:cxn>
                  <a:cxn ang="0">
                    <a:pos x="726" y="871"/>
                  </a:cxn>
                  <a:cxn ang="0">
                    <a:pos x="760" y="822"/>
                  </a:cxn>
                  <a:cxn ang="0">
                    <a:pos x="799" y="772"/>
                  </a:cxn>
                  <a:cxn ang="0">
                    <a:pos x="837" y="731"/>
                  </a:cxn>
                  <a:cxn ang="0">
                    <a:pos x="882" y="694"/>
                  </a:cxn>
                  <a:cxn ang="0">
                    <a:pos x="934" y="657"/>
                  </a:cxn>
                  <a:cxn ang="0">
                    <a:pos x="985" y="626"/>
                  </a:cxn>
                  <a:cxn ang="0">
                    <a:pos x="1059" y="599"/>
                  </a:cxn>
                </a:cxnLst>
                <a:rect l="0" t="0" r="r" b="b"/>
                <a:pathLst>
                  <a:path w="1059" h="2097">
                    <a:moveTo>
                      <a:pt x="1059" y="0"/>
                    </a:moveTo>
                    <a:lnTo>
                      <a:pt x="1036" y="4"/>
                    </a:lnTo>
                    <a:lnTo>
                      <a:pt x="1013" y="7"/>
                    </a:lnTo>
                    <a:lnTo>
                      <a:pt x="982" y="15"/>
                    </a:lnTo>
                    <a:lnTo>
                      <a:pt x="960" y="20"/>
                    </a:lnTo>
                    <a:lnTo>
                      <a:pt x="936" y="28"/>
                    </a:lnTo>
                    <a:lnTo>
                      <a:pt x="913" y="36"/>
                    </a:lnTo>
                    <a:lnTo>
                      <a:pt x="889" y="42"/>
                    </a:lnTo>
                    <a:lnTo>
                      <a:pt x="866" y="50"/>
                    </a:lnTo>
                    <a:lnTo>
                      <a:pt x="842" y="60"/>
                    </a:lnTo>
                    <a:lnTo>
                      <a:pt x="814" y="72"/>
                    </a:lnTo>
                    <a:lnTo>
                      <a:pt x="790" y="83"/>
                    </a:lnTo>
                    <a:lnTo>
                      <a:pt x="764" y="95"/>
                    </a:lnTo>
                    <a:lnTo>
                      <a:pt x="738" y="107"/>
                    </a:lnTo>
                    <a:lnTo>
                      <a:pt x="712" y="121"/>
                    </a:lnTo>
                    <a:lnTo>
                      <a:pt x="688" y="134"/>
                    </a:lnTo>
                    <a:lnTo>
                      <a:pt x="665" y="150"/>
                    </a:lnTo>
                    <a:lnTo>
                      <a:pt x="645" y="162"/>
                    </a:lnTo>
                    <a:lnTo>
                      <a:pt x="624" y="178"/>
                    </a:lnTo>
                    <a:lnTo>
                      <a:pt x="602" y="192"/>
                    </a:lnTo>
                    <a:lnTo>
                      <a:pt x="577" y="210"/>
                    </a:lnTo>
                    <a:lnTo>
                      <a:pt x="554" y="229"/>
                    </a:lnTo>
                    <a:lnTo>
                      <a:pt x="532" y="247"/>
                    </a:lnTo>
                    <a:lnTo>
                      <a:pt x="512" y="262"/>
                    </a:lnTo>
                    <a:lnTo>
                      <a:pt x="478" y="292"/>
                    </a:lnTo>
                    <a:lnTo>
                      <a:pt x="445" y="326"/>
                    </a:lnTo>
                    <a:lnTo>
                      <a:pt x="419" y="352"/>
                    </a:lnTo>
                    <a:lnTo>
                      <a:pt x="388" y="389"/>
                    </a:lnTo>
                    <a:lnTo>
                      <a:pt x="366" y="416"/>
                    </a:lnTo>
                    <a:lnTo>
                      <a:pt x="342" y="447"/>
                    </a:lnTo>
                    <a:lnTo>
                      <a:pt x="316" y="481"/>
                    </a:lnTo>
                    <a:lnTo>
                      <a:pt x="294" y="513"/>
                    </a:lnTo>
                    <a:lnTo>
                      <a:pt x="273" y="551"/>
                    </a:lnTo>
                    <a:lnTo>
                      <a:pt x="251" y="586"/>
                    </a:lnTo>
                    <a:lnTo>
                      <a:pt x="230" y="625"/>
                    </a:lnTo>
                    <a:lnTo>
                      <a:pt x="212" y="658"/>
                    </a:lnTo>
                    <a:lnTo>
                      <a:pt x="195" y="699"/>
                    </a:lnTo>
                    <a:lnTo>
                      <a:pt x="178" y="739"/>
                    </a:lnTo>
                    <a:lnTo>
                      <a:pt x="164" y="780"/>
                    </a:lnTo>
                    <a:lnTo>
                      <a:pt x="149" y="825"/>
                    </a:lnTo>
                    <a:lnTo>
                      <a:pt x="131" y="880"/>
                    </a:lnTo>
                    <a:lnTo>
                      <a:pt x="119" y="931"/>
                    </a:lnTo>
                    <a:lnTo>
                      <a:pt x="108" y="984"/>
                    </a:lnTo>
                    <a:lnTo>
                      <a:pt x="102" y="1035"/>
                    </a:lnTo>
                    <a:lnTo>
                      <a:pt x="93" y="1095"/>
                    </a:lnTo>
                    <a:lnTo>
                      <a:pt x="87" y="1169"/>
                    </a:lnTo>
                    <a:lnTo>
                      <a:pt x="86" y="1228"/>
                    </a:lnTo>
                    <a:lnTo>
                      <a:pt x="87" y="1286"/>
                    </a:lnTo>
                    <a:lnTo>
                      <a:pt x="92" y="1341"/>
                    </a:lnTo>
                    <a:lnTo>
                      <a:pt x="98" y="1392"/>
                    </a:lnTo>
                    <a:lnTo>
                      <a:pt x="104" y="1446"/>
                    </a:lnTo>
                    <a:lnTo>
                      <a:pt x="115" y="1501"/>
                    </a:lnTo>
                    <a:lnTo>
                      <a:pt x="129" y="1560"/>
                    </a:lnTo>
                    <a:lnTo>
                      <a:pt x="147" y="1620"/>
                    </a:lnTo>
                    <a:lnTo>
                      <a:pt x="165" y="1676"/>
                    </a:lnTo>
                    <a:lnTo>
                      <a:pt x="185" y="1732"/>
                    </a:lnTo>
                    <a:lnTo>
                      <a:pt x="209" y="1785"/>
                    </a:lnTo>
                    <a:lnTo>
                      <a:pt x="238" y="1837"/>
                    </a:lnTo>
                    <a:lnTo>
                      <a:pt x="0" y="1981"/>
                    </a:lnTo>
                    <a:lnTo>
                      <a:pt x="726" y="2097"/>
                    </a:lnTo>
                    <a:lnTo>
                      <a:pt x="993" y="1382"/>
                    </a:lnTo>
                    <a:lnTo>
                      <a:pt x="714" y="1542"/>
                    </a:lnTo>
                    <a:lnTo>
                      <a:pt x="687" y="1496"/>
                    </a:lnTo>
                    <a:lnTo>
                      <a:pt x="670" y="1455"/>
                    </a:lnTo>
                    <a:lnTo>
                      <a:pt x="654" y="1413"/>
                    </a:lnTo>
                    <a:lnTo>
                      <a:pt x="644" y="1370"/>
                    </a:lnTo>
                    <a:lnTo>
                      <a:pt x="636" y="1329"/>
                    </a:lnTo>
                    <a:lnTo>
                      <a:pt x="634" y="1290"/>
                    </a:lnTo>
                    <a:lnTo>
                      <a:pt x="630" y="1250"/>
                    </a:lnTo>
                    <a:lnTo>
                      <a:pt x="630" y="1210"/>
                    </a:lnTo>
                    <a:lnTo>
                      <a:pt x="633" y="1163"/>
                    </a:lnTo>
                    <a:lnTo>
                      <a:pt x="638" y="1117"/>
                    </a:lnTo>
                    <a:lnTo>
                      <a:pt x="647" y="1066"/>
                    </a:lnTo>
                    <a:lnTo>
                      <a:pt x="658" y="1025"/>
                    </a:lnTo>
                    <a:lnTo>
                      <a:pt x="675" y="978"/>
                    </a:lnTo>
                    <a:lnTo>
                      <a:pt x="689" y="939"/>
                    </a:lnTo>
                    <a:lnTo>
                      <a:pt x="709" y="900"/>
                    </a:lnTo>
                    <a:lnTo>
                      <a:pt x="726" y="871"/>
                    </a:lnTo>
                    <a:lnTo>
                      <a:pt x="743" y="846"/>
                    </a:lnTo>
                    <a:lnTo>
                      <a:pt x="760" y="822"/>
                    </a:lnTo>
                    <a:lnTo>
                      <a:pt x="779" y="798"/>
                    </a:lnTo>
                    <a:lnTo>
                      <a:pt x="799" y="772"/>
                    </a:lnTo>
                    <a:lnTo>
                      <a:pt x="817" y="754"/>
                    </a:lnTo>
                    <a:lnTo>
                      <a:pt x="837" y="731"/>
                    </a:lnTo>
                    <a:lnTo>
                      <a:pt x="858" y="713"/>
                    </a:lnTo>
                    <a:lnTo>
                      <a:pt x="882" y="694"/>
                    </a:lnTo>
                    <a:lnTo>
                      <a:pt x="910" y="674"/>
                    </a:lnTo>
                    <a:lnTo>
                      <a:pt x="934" y="657"/>
                    </a:lnTo>
                    <a:lnTo>
                      <a:pt x="955" y="644"/>
                    </a:lnTo>
                    <a:lnTo>
                      <a:pt x="985" y="626"/>
                    </a:lnTo>
                    <a:lnTo>
                      <a:pt x="1013" y="613"/>
                    </a:lnTo>
                    <a:lnTo>
                      <a:pt x="1059" y="599"/>
                    </a:lnTo>
                    <a:lnTo>
                      <a:pt x="1059" y="0"/>
                    </a:lnTo>
                    <a:close/>
                  </a:path>
                </a:pathLst>
              </a:custGeom>
              <a:solidFill>
                <a:srgbClr val="720033"/>
              </a:solidFill>
              <a:ln w="9525">
                <a:noFill/>
                <a:round/>
                <a:headEnd/>
                <a:tailEnd/>
              </a:ln>
            </p:spPr>
            <p:txBody>
              <a:bodyPr/>
              <a:lstStyle/>
              <a:p>
                <a:endParaRPr lang="en-US"/>
              </a:p>
            </p:txBody>
          </p:sp>
          <p:sp>
            <p:nvSpPr>
              <p:cNvPr id="213009" name="Freeform 17"/>
              <p:cNvSpPr>
                <a:spLocks/>
              </p:cNvSpPr>
              <p:nvPr/>
            </p:nvSpPr>
            <p:spPr bwMode="auto">
              <a:xfrm>
                <a:off x="3615" y="1197"/>
                <a:ext cx="1574" cy="1899"/>
              </a:xfrm>
              <a:custGeom>
                <a:avLst/>
                <a:gdLst/>
                <a:ahLst/>
                <a:cxnLst>
                  <a:cxn ang="0">
                    <a:pos x="621" y="282"/>
                  </a:cxn>
                  <a:cxn ang="0">
                    <a:pos x="679" y="295"/>
                  </a:cxn>
                  <a:cxn ang="0">
                    <a:pos x="723" y="307"/>
                  </a:cxn>
                  <a:cxn ang="0">
                    <a:pos x="770" y="322"/>
                  </a:cxn>
                  <a:cxn ang="0">
                    <a:pos x="816" y="339"/>
                  </a:cxn>
                  <a:cxn ang="0">
                    <a:pos x="870" y="362"/>
                  </a:cxn>
                  <a:cxn ang="0">
                    <a:pos x="922" y="386"/>
                  </a:cxn>
                  <a:cxn ang="0">
                    <a:pos x="972" y="413"/>
                  </a:cxn>
                  <a:cxn ang="0">
                    <a:pos x="1015" y="441"/>
                  </a:cxn>
                  <a:cxn ang="0">
                    <a:pos x="1058" y="471"/>
                  </a:cxn>
                  <a:cxn ang="0">
                    <a:pos x="1106" y="506"/>
                  </a:cxn>
                  <a:cxn ang="0">
                    <a:pos x="1148" y="541"/>
                  </a:cxn>
                  <a:cxn ang="0">
                    <a:pos x="1214" y="604"/>
                  </a:cxn>
                  <a:cxn ang="0">
                    <a:pos x="1271" y="667"/>
                  </a:cxn>
                  <a:cxn ang="0">
                    <a:pos x="1316" y="724"/>
                  </a:cxn>
                  <a:cxn ang="0">
                    <a:pos x="1364" y="792"/>
                  </a:cxn>
                  <a:cxn ang="0">
                    <a:pos x="1409" y="865"/>
                  </a:cxn>
                  <a:cxn ang="0">
                    <a:pos x="1447" y="937"/>
                  </a:cxn>
                  <a:cxn ang="0">
                    <a:pos x="1482" y="1017"/>
                  </a:cxn>
                  <a:cxn ang="0">
                    <a:pos x="1510" y="1103"/>
                  </a:cxn>
                  <a:cxn ang="0">
                    <a:pos x="1540" y="1210"/>
                  </a:cxn>
                  <a:cxn ang="0">
                    <a:pos x="1558" y="1313"/>
                  </a:cxn>
                  <a:cxn ang="0">
                    <a:pos x="1573" y="1448"/>
                  </a:cxn>
                  <a:cxn ang="0">
                    <a:pos x="1573" y="1563"/>
                  </a:cxn>
                  <a:cxn ang="0">
                    <a:pos x="1562" y="1669"/>
                  </a:cxn>
                  <a:cxn ang="0">
                    <a:pos x="1545" y="1778"/>
                  </a:cxn>
                  <a:cxn ang="0">
                    <a:pos x="1513" y="1899"/>
                  </a:cxn>
                  <a:cxn ang="0">
                    <a:pos x="1017" y="1627"/>
                  </a:cxn>
                  <a:cxn ang="0">
                    <a:pos x="1029" y="1529"/>
                  </a:cxn>
                  <a:cxn ang="0">
                    <a:pos x="1027" y="1440"/>
                  </a:cxn>
                  <a:cxn ang="0">
                    <a:pos x="1013" y="1344"/>
                  </a:cxn>
                  <a:cxn ang="0">
                    <a:pos x="985" y="1257"/>
                  </a:cxn>
                  <a:cxn ang="0">
                    <a:pos x="950" y="1179"/>
                  </a:cxn>
                  <a:cxn ang="0">
                    <a:pos x="917" y="1125"/>
                  </a:cxn>
                  <a:cxn ang="0">
                    <a:pos x="881" y="1076"/>
                  </a:cxn>
                  <a:cxn ang="0">
                    <a:pos x="841" y="1033"/>
                  </a:cxn>
                  <a:cxn ang="0">
                    <a:pos x="801" y="992"/>
                  </a:cxn>
                  <a:cxn ang="0">
                    <a:pos x="748" y="953"/>
                  </a:cxn>
                  <a:cxn ang="0">
                    <a:pos x="704" y="924"/>
                  </a:cxn>
                  <a:cxn ang="0">
                    <a:pos x="648" y="895"/>
                  </a:cxn>
                  <a:cxn ang="0">
                    <a:pos x="601" y="877"/>
                  </a:cxn>
                  <a:cxn ang="0">
                    <a:pos x="531" y="861"/>
                  </a:cxn>
                  <a:cxn ang="0">
                    <a:pos x="462" y="855"/>
                  </a:cxn>
                  <a:cxn ang="0">
                    <a:pos x="443" y="1162"/>
                  </a:cxn>
                  <a:cxn ang="0">
                    <a:pos x="442" y="0"/>
                  </a:cxn>
                  <a:cxn ang="0">
                    <a:pos x="466" y="267"/>
                  </a:cxn>
                  <a:cxn ang="0">
                    <a:pos x="536" y="271"/>
                  </a:cxn>
                  <a:cxn ang="0">
                    <a:pos x="600" y="278"/>
                  </a:cxn>
                </a:cxnLst>
                <a:rect l="0" t="0" r="r" b="b"/>
                <a:pathLst>
                  <a:path w="1574" h="1899">
                    <a:moveTo>
                      <a:pt x="600" y="278"/>
                    </a:moveTo>
                    <a:lnTo>
                      <a:pt x="621" y="282"/>
                    </a:lnTo>
                    <a:lnTo>
                      <a:pt x="650" y="287"/>
                    </a:lnTo>
                    <a:lnTo>
                      <a:pt x="679" y="295"/>
                    </a:lnTo>
                    <a:lnTo>
                      <a:pt x="699" y="300"/>
                    </a:lnTo>
                    <a:lnTo>
                      <a:pt x="723" y="307"/>
                    </a:lnTo>
                    <a:lnTo>
                      <a:pt x="746" y="314"/>
                    </a:lnTo>
                    <a:lnTo>
                      <a:pt x="770" y="322"/>
                    </a:lnTo>
                    <a:lnTo>
                      <a:pt x="791" y="328"/>
                    </a:lnTo>
                    <a:lnTo>
                      <a:pt x="816" y="339"/>
                    </a:lnTo>
                    <a:lnTo>
                      <a:pt x="845" y="351"/>
                    </a:lnTo>
                    <a:lnTo>
                      <a:pt x="870" y="362"/>
                    </a:lnTo>
                    <a:lnTo>
                      <a:pt x="894" y="373"/>
                    </a:lnTo>
                    <a:lnTo>
                      <a:pt x="922" y="386"/>
                    </a:lnTo>
                    <a:lnTo>
                      <a:pt x="948" y="400"/>
                    </a:lnTo>
                    <a:lnTo>
                      <a:pt x="972" y="413"/>
                    </a:lnTo>
                    <a:lnTo>
                      <a:pt x="995" y="428"/>
                    </a:lnTo>
                    <a:lnTo>
                      <a:pt x="1015" y="441"/>
                    </a:lnTo>
                    <a:lnTo>
                      <a:pt x="1035" y="456"/>
                    </a:lnTo>
                    <a:lnTo>
                      <a:pt x="1058" y="471"/>
                    </a:lnTo>
                    <a:lnTo>
                      <a:pt x="1083" y="488"/>
                    </a:lnTo>
                    <a:lnTo>
                      <a:pt x="1106" y="506"/>
                    </a:lnTo>
                    <a:lnTo>
                      <a:pt x="1127" y="524"/>
                    </a:lnTo>
                    <a:lnTo>
                      <a:pt x="1148" y="541"/>
                    </a:lnTo>
                    <a:lnTo>
                      <a:pt x="1180" y="570"/>
                    </a:lnTo>
                    <a:lnTo>
                      <a:pt x="1214" y="604"/>
                    </a:lnTo>
                    <a:lnTo>
                      <a:pt x="1240" y="629"/>
                    </a:lnTo>
                    <a:lnTo>
                      <a:pt x="1271" y="667"/>
                    </a:lnTo>
                    <a:lnTo>
                      <a:pt x="1293" y="693"/>
                    </a:lnTo>
                    <a:lnTo>
                      <a:pt x="1316" y="724"/>
                    </a:lnTo>
                    <a:lnTo>
                      <a:pt x="1343" y="759"/>
                    </a:lnTo>
                    <a:lnTo>
                      <a:pt x="1364" y="792"/>
                    </a:lnTo>
                    <a:lnTo>
                      <a:pt x="1386" y="829"/>
                    </a:lnTo>
                    <a:lnTo>
                      <a:pt x="1409" y="865"/>
                    </a:lnTo>
                    <a:lnTo>
                      <a:pt x="1428" y="903"/>
                    </a:lnTo>
                    <a:lnTo>
                      <a:pt x="1447" y="937"/>
                    </a:lnTo>
                    <a:lnTo>
                      <a:pt x="1465" y="978"/>
                    </a:lnTo>
                    <a:lnTo>
                      <a:pt x="1482" y="1017"/>
                    </a:lnTo>
                    <a:lnTo>
                      <a:pt x="1496" y="1058"/>
                    </a:lnTo>
                    <a:lnTo>
                      <a:pt x="1510" y="1103"/>
                    </a:lnTo>
                    <a:lnTo>
                      <a:pt x="1528" y="1158"/>
                    </a:lnTo>
                    <a:lnTo>
                      <a:pt x="1540" y="1210"/>
                    </a:lnTo>
                    <a:lnTo>
                      <a:pt x="1552" y="1262"/>
                    </a:lnTo>
                    <a:lnTo>
                      <a:pt x="1558" y="1313"/>
                    </a:lnTo>
                    <a:lnTo>
                      <a:pt x="1567" y="1374"/>
                    </a:lnTo>
                    <a:lnTo>
                      <a:pt x="1573" y="1448"/>
                    </a:lnTo>
                    <a:lnTo>
                      <a:pt x="1574" y="1505"/>
                    </a:lnTo>
                    <a:lnTo>
                      <a:pt x="1573" y="1563"/>
                    </a:lnTo>
                    <a:lnTo>
                      <a:pt x="1568" y="1618"/>
                    </a:lnTo>
                    <a:lnTo>
                      <a:pt x="1562" y="1669"/>
                    </a:lnTo>
                    <a:lnTo>
                      <a:pt x="1556" y="1723"/>
                    </a:lnTo>
                    <a:lnTo>
                      <a:pt x="1545" y="1778"/>
                    </a:lnTo>
                    <a:lnTo>
                      <a:pt x="1531" y="1837"/>
                    </a:lnTo>
                    <a:lnTo>
                      <a:pt x="1513" y="1899"/>
                    </a:lnTo>
                    <a:lnTo>
                      <a:pt x="1410" y="1555"/>
                    </a:lnTo>
                    <a:lnTo>
                      <a:pt x="1017" y="1627"/>
                    </a:lnTo>
                    <a:lnTo>
                      <a:pt x="1026" y="1567"/>
                    </a:lnTo>
                    <a:lnTo>
                      <a:pt x="1029" y="1529"/>
                    </a:lnTo>
                    <a:lnTo>
                      <a:pt x="1029" y="1488"/>
                    </a:lnTo>
                    <a:lnTo>
                      <a:pt x="1027" y="1440"/>
                    </a:lnTo>
                    <a:lnTo>
                      <a:pt x="1021" y="1395"/>
                    </a:lnTo>
                    <a:lnTo>
                      <a:pt x="1013" y="1344"/>
                    </a:lnTo>
                    <a:lnTo>
                      <a:pt x="1002" y="1303"/>
                    </a:lnTo>
                    <a:lnTo>
                      <a:pt x="985" y="1257"/>
                    </a:lnTo>
                    <a:lnTo>
                      <a:pt x="969" y="1217"/>
                    </a:lnTo>
                    <a:lnTo>
                      <a:pt x="950" y="1179"/>
                    </a:lnTo>
                    <a:lnTo>
                      <a:pt x="934" y="1149"/>
                    </a:lnTo>
                    <a:lnTo>
                      <a:pt x="917" y="1125"/>
                    </a:lnTo>
                    <a:lnTo>
                      <a:pt x="900" y="1101"/>
                    </a:lnTo>
                    <a:lnTo>
                      <a:pt x="881" y="1076"/>
                    </a:lnTo>
                    <a:lnTo>
                      <a:pt x="859" y="1051"/>
                    </a:lnTo>
                    <a:lnTo>
                      <a:pt x="841" y="1033"/>
                    </a:lnTo>
                    <a:lnTo>
                      <a:pt x="821" y="1011"/>
                    </a:lnTo>
                    <a:lnTo>
                      <a:pt x="801" y="992"/>
                    </a:lnTo>
                    <a:lnTo>
                      <a:pt x="777" y="973"/>
                    </a:lnTo>
                    <a:lnTo>
                      <a:pt x="748" y="953"/>
                    </a:lnTo>
                    <a:lnTo>
                      <a:pt x="724" y="935"/>
                    </a:lnTo>
                    <a:lnTo>
                      <a:pt x="704" y="924"/>
                    </a:lnTo>
                    <a:lnTo>
                      <a:pt x="674" y="905"/>
                    </a:lnTo>
                    <a:lnTo>
                      <a:pt x="648" y="895"/>
                    </a:lnTo>
                    <a:lnTo>
                      <a:pt x="625" y="886"/>
                    </a:lnTo>
                    <a:lnTo>
                      <a:pt x="601" y="877"/>
                    </a:lnTo>
                    <a:lnTo>
                      <a:pt x="565" y="868"/>
                    </a:lnTo>
                    <a:lnTo>
                      <a:pt x="531" y="861"/>
                    </a:lnTo>
                    <a:lnTo>
                      <a:pt x="497" y="857"/>
                    </a:lnTo>
                    <a:lnTo>
                      <a:pt x="462" y="855"/>
                    </a:lnTo>
                    <a:lnTo>
                      <a:pt x="443" y="854"/>
                    </a:lnTo>
                    <a:lnTo>
                      <a:pt x="443" y="1162"/>
                    </a:lnTo>
                    <a:lnTo>
                      <a:pt x="0" y="590"/>
                    </a:lnTo>
                    <a:lnTo>
                      <a:pt x="442" y="0"/>
                    </a:lnTo>
                    <a:lnTo>
                      <a:pt x="442" y="266"/>
                    </a:lnTo>
                    <a:lnTo>
                      <a:pt x="466" y="267"/>
                    </a:lnTo>
                    <a:lnTo>
                      <a:pt x="500" y="268"/>
                    </a:lnTo>
                    <a:lnTo>
                      <a:pt x="536" y="271"/>
                    </a:lnTo>
                    <a:lnTo>
                      <a:pt x="571" y="275"/>
                    </a:lnTo>
                    <a:lnTo>
                      <a:pt x="600" y="278"/>
                    </a:lnTo>
                    <a:close/>
                  </a:path>
                </a:pathLst>
              </a:custGeom>
              <a:solidFill>
                <a:schemeClr val="accent1"/>
              </a:solidFill>
              <a:ln w="9525">
                <a:noFill/>
                <a:round/>
                <a:headEnd/>
                <a:tailEnd/>
              </a:ln>
            </p:spPr>
            <p:txBody>
              <a:bodyPr/>
              <a:lstStyle/>
              <a:p>
                <a:endParaRPr lang="en-US"/>
              </a:p>
            </p:txBody>
          </p:sp>
        </p:grpSp>
        <p:sp>
          <p:nvSpPr>
            <p:cNvPr id="213003" name="Text Box 11"/>
            <p:cNvSpPr txBox="1">
              <a:spLocks noChangeArrowheads="1"/>
            </p:cNvSpPr>
            <p:nvPr/>
          </p:nvSpPr>
          <p:spPr bwMode="auto">
            <a:xfrm>
              <a:off x="2304" y="2386"/>
              <a:ext cx="1440" cy="288"/>
            </a:xfrm>
            <a:prstGeom prst="rect">
              <a:avLst/>
            </a:prstGeom>
            <a:noFill/>
            <a:ln w="12700">
              <a:noFill/>
              <a:miter lim="800000"/>
              <a:headEnd/>
              <a:tailEnd/>
            </a:ln>
            <a:effectLst/>
          </p:spPr>
          <p:txBody>
            <a:bodyPr>
              <a:spAutoFit/>
            </a:bodyPr>
            <a:lstStyle/>
            <a:p>
              <a:pPr algn="ctr" eaLnBrk="0" hangingPunct="0"/>
              <a:r>
                <a:rPr lang="en-US" sz="2400" b="1">
                  <a:latin typeface="Palatino Linotype" pitchFamily="18" charset="0"/>
                </a:rPr>
                <a:t>Stable Prices</a:t>
              </a:r>
            </a:p>
          </p:txBody>
        </p:sp>
        <p:sp>
          <p:nvSpPr>
            <p:cNvPr id="213001" name="Text Box 9"/>
            <p:cNvSpPr txBox="1">
              <a:spLocks noChangeArrowheads="1"/>
            </p:cNvSpPr>
            <p:nvPr/>
          </p:nvSpPr>
          <p:spPr bwMode="auto">
            <a:xfrm>
              <a:off x="3792" y="3387"/>
              <a:ext cx="1763" cy="518"/>
            </a:xfrm>
            <a:prstGeom prst="rect">
              <a:avLst/>
            </a:prstGeom>
            <a:noFill/>
            <a:ln w="12700">
              <a:noFill/>
              <a:miter lim="800000"/>
              <a:headEnd/>
              <a:tailEnd/>
            </a:ln>
            <a:effectLst/>
          </p:spPr>
          <p:txBody>
            <a:bodyPr>
              <a:spAutoFit/>
            </a:bodyPr>
            <a:lstStyle/>
            <a:p>
              <a:pPr algn="ctr" eaLnBrk="0" hangingPunct="0"/>
              <a:r>
                <a:rPr lang="en-US" sz="2400" b="1">
                  <a:latin typeface="Palatino Linotype" pitchFamily="18" charset="0"/>
                </a:rPr>
                <a:t>Sustainable Economic  Growth</a:t>
              </a:r>
            </a:p>
          </p:txBody>
        </p:sp>
        <p:sp>
          <p:nvSpPr>
            <p:cNvPr id="213002" name="Text Box 10"/>
            <p:cNvSpPr txBox="1">
              <a:spLocks noChangeArrowheads="1"/>
            </p:cNvSpPr>
            <p:nvPr/>
          </p:nvSpPr>
          <p:spPr bwMode="auto">
            <a:xfrm>
              <a:off x="4400" y="1732"/>
              <a:ext cx="1287" cy="518"/>
            </a:xfrm>
            <a:prstGeom prst="rect">
              <a:avLst/>
            </a:prstGeom>
            <a:noFill/>
            <a:ln w="12700">
              <a:noFill/>
              <a:miter lim="800000"/>
              <a:headEnd/>
              <a:tailEnd/>
            </a:ln>
            <a:effectLst/>
          </p:spPr>
          <p:txBody>
            <a:bodyPr>
              <a:spAutoFit/>
            </a:bodyPr>
            <a:lstStyle/>
            <a:p>
              <a:pPr algn="ctr" eaLnBrk="0" hangingPunct="0"/>
              <a:r>
                <a:rPr lang="en-US" sz="2400" b="1">
                  <a:latin typeface="Palatino Linotype" pitchFamily="18" charset="0"/>
                </a:rPr>
                <a:t>Full</a:t>
              </a:r>
            </a:p>
            <a:p>
              <a:pPr algn="ctr" eaLnBrk="0" hangingPunct="0"/>
              <a:r>
                <a:rPr lang="en-US" sz="2400" b="1">
                  <a:latin typeface="Palatino Linotype" pitchFamily="18" charset="0"/>
                </a:rPr>
                <a:t>Employment</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SSEMA3</a:t>
            </a:r>
            <a:endParaRPr lang="en-US" dirty="0"/>
          </a:p>
        </p:txBody>
      </p:sp>
      <p:sp>
        <p:nvSpPr>
          <p:cNvPr id="5" name="Text Placeholder 4"/>
          <p:cNvSpPr>
            <a:spLocks noGrp="1"/>
          </p:cNvSpPr>
          <p:nvPr>
            <p:ph type="body" idx="1"/>
          </p:nvPr>
        </p:nvSpPr>
        <p:spPr/>
        <p:txBody>
          <a:bodyPr/>
          <a:lstStyle/>
          <a:p>
            <a:r>
              <a:rPr lang="en-US" b="1" dirty="0" smtClean="0"/>
              <a:t>The student will explain how the government uses fiscal policy to promote price stability, full employment, and economic growth.</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SSEMA3</a:t>
            </a:r>
            <a:endParaRPr lang="en-US" dirty="0"/>
          </a:p>
        </p:txBody>
      </p:sp>
      <p:sp>
        <p:nvSpPr>
          <p:cNvPr id="5" name="Content Placeholder 4"/>
          <p:cNvSpPr>
            <a:spLocks noGrp="1"/>
          </p:cNvSpPr>
          <p:nvPr>
            <p:ph idx="1"/>
          </p:nvPr>
        </p:nvSpPr>
        <p:spPr/>
        <p:txBody>
          <a:bodyPr/>
          <a:lstStyle/>
          <a:p>
            <a:r>
              <a:rPr lang="en-US" dirty="0" smtClean="0"/>
              <a:t>a. Define fiscal policy: use of government spending and revenue collection to influence the economy. </a:t>
            </a:r>
          </a:p>
          <a:p>
            <a:endParaRPr lang="en-US" dirty="0"/>
          </a:p>
        </p:txBody>
      </p:sp>
      <p:pic>
        <p:nvPicPr>
          <p:cNvPr id="23554" name="Picture 2" descr="http://t3.gstatic.com/images?q=tbn:3PSXm7ujy7c6eM:http://www.blogcdn.com/www.engadget.com/media/2009/01/obamasportrait.jpg&amp;t=1"/>
          <p:cNvPicPr>
            <a:picLocks noChangeAspect="1" noChangeArrowheads="1"/>
          </p:cNvPicPr>
          <p:nvPr/>
        </p:nvPicPr>
        <p:blipFill>
          <a:blip r:embed="rId2" cstate="print"/>
          <a:srcRect/>
          <a:stretch>
            <a:fillRect/>
          </a:stretch>
        </p:blipFill>
        <p:spPr bwMode="auto">
          <a:xfrm>
            <a:off x="304800" y="4114800"/>
            <a:ext cx="1828800" cy="2495551"/>
          </a:xfrm>
          <a:prstGeom prst="rect">
            <a:avLst/>
          </a:prstGeom>
          <a:noFill/>
        </p:spPr>
      </p:pic>
      <p:pic>
        <p:nvPicPr>
          <p:cNvPr id="23556" name="Picture 4" descr="http://www.treehugger.com/obama-next-100-congress.jpg"/>
          <p:cNvPicPr>
            <a:picLocks noChangeAspect="1" noChangeArrowheads="1"/>
          </p:cNvPicPr>
          <p:nvPr/>
        </p:nvPicPr>
        <p:blipFill>
          <a:blip r:embed="rId3" cstate="print"/>
          <a:srcRect/>
          <a:stretch>
            <a:fillRect/>
          </a:stretch>
        </p:blipFill>
        <p:spPr bwMode="auto">
          <a:xfrm>
            <a:off x="5410200" y="4038600"/>
            <a:ext cx="3352800" cy="25146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SSEMA3</a:t>
            </a:r>
            <a:endParaRPr lang="en-US" dirty="0"/>
          </a:p>
        </p:txBody>
      </p:sp>
      <p:sp>
        <p:nvSpPr>
          <p:cNvPr id="3" name="Content Placeholder 2"/>
          <p:cNvSpPr>
            <a:spLocks noGrp="1"/>
          </p:cNvSpPr>
          <p:nvPr>
            <p:ph idx="1"/>
          </p:nvPr>
        </p:nvSpPr>
        <p:spPr/>
        <p:txBody>
          <a:bodyPr/>
          <a:lstStyle/>
          <a:p>
            <a:r>
              <a:rPr lang="en-US" dirty="0" smtClean="0"/>
              <a:t>b. Explain the government’s taxing and spending decisions. </a:t>
            </a:r>
          </a:p>
          <a:p>
            <a:pPr lvl="1"/>
            <a:r>
              <a:rPr lang="en-US" dirty="0" smtClean="0"/>
              <a:t>Expand the economy</a:t>
            </a:r>
          </a:p>
          <a:p>
            <a:pPr lvl="2"/>
            <a:r>
              <a:rPr lang="en-US" dirty="0" smtClean="0"/>
              <a:t>Increase Spending</a:t>
            </a:r>
          </a:p>
          <a:p>
            <a:pPr lvl="2"/>
            <a:r>
              <a:rPr lang="en-US" dirty="0" smtClean="0"/>
              <a:t>Lower Taxes</a:t>
            </a:r>
          </a:p>
          <a:p>
            <a:pPr lvl="1"/>
            <a:r>
              <a:rPr lang="en-US" dirty="0" smtClean="0"/>
              <a:t>Slow the economy</a:t>
            </a:r>
          </a:p>
          <a:p>
            <a:pPr lvl="2"/>
            <a:r>
              <a:rPr lang="en-US" dirty="0" smtClean="0"/>
              <a:t>Increase taxes</a:t>
            </a:r>
          </a:p>
          <a:p>
            <a:pPr lvl="2"/>
            <a:r>
              <a:rPr lang="en-US" dirty="0" smtClean="0"/>
              <a:t>Lower spending</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SSEMA1</a:t>
            </a:r>
            <a:endParaRPr lang="en-US" dirty="0"/>
          </a:p>
        </p:txBody>
      </p:sp>
      <p:sp>
        <p:nvSpPr>
          <p:cNvPr id="3" name="Content Placeholder 2"/>
          <p:cNvSpPr>
            <a:spLocks noGrp="1"/>
          </p:cNvSpPr>
          <p:nvPr>
            <p:ph idx="1"/>
          </p:nvPr>
        </p:nvSpPr>
        <p:spPr/>
        <p:txBody>
          <a:bodyPr/>
          <a:lstStyle/>
          <a:p>
            <a:r>
              <a:rPr lang="en-US" dirty="0" smtClean="0"/>
              <a:t>a. Explain that overall levels of income, employment, and prices are determined by the spending and production decisions of households, businesses, government, and net exports. </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3733800" y="685800"/>
            <a:ext cx="5105400" cy="762000"/>
          </a:xfrm>
          <a:prstGeom prst="rect">
            <a:avLst/>
          </a:prstGeom>
          <a:noFill/>
          <a:ln w="9525">
            <a:noFill/>
            <a:miter lim="800000"/>
            <a:headEnd/>
            <a:tailEnd/>
          </a:ln>
        </p:spPr>
        <p:txBody>
          <a:bodyPr>
            <a:spAutoFit/>
          </a:bodyPr>
          <a:lstStyle/>
          <a:p>
            <a:pPr eaLnBrk="1" hangingPunct="1">
              <a:spcBef>
                <a:spcPct val="50000"/>
              </a:spcBef>
            </a:pPr>
            <a:r>
              <a:rPr lang="en-US" sz="4400" b="1">
                <a:solidFill>
                  <a:schemeClr val="accent1"/>
                </a:solidFill>
                <a:latin typeface="Calibri" pitchFamily="34" charset="0"/>
                <a:cs typeface="Arial" charset="0"/>
              </a:rPr>
              <a:t>Circular Flow Model</a:t>
            </a:r>
          </a:p>
        </p:txBody>
      </p:sp>
      <p:pic>
        <p:nvPicPr>
          <p:cNvPr id="27651" name="Picture 9"/>
          <p:cNvPicPr>
            <a:picLocks noChangeAspect="1" noChangeArrowheads="1"/>
          </p:cNvPicPr>
          <p:nvPr/>
        </p:nvPicPr>
        <p:blipFill>
          <a:blip r:embed="rId2">
            <a:clrChange>
              <a:clrFrom>
                <a:srgbClr val="FFFFFF"/>
              </a:clrFrom>
              <a:clrTo>
                <a:srgbClr val="FFFFFF">
                  <a:alpha val="0"/>
                </a:srgbClr>
              </a:clrTo>
            </a:clrChange>
            <a:lum bright="-40000"/>
          </a:blip>
          <a:srcRect l="13171" t="11899" r="12445" b="56569"/>
          <a:stretch>
            <a:fillRect/>
          </a:stretch>
        </p:blipFill>
        <p:spPr bwMode="auto">
          <a:xfrm>
            <a:off x="1600200" y="1981200"/>
            <a:ext cx="7315200" cy="4038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t>How is economic activity measured?</a:t>
            </a:r>
          </a:p>
        </p:txBody>
      </p:sp>
      <p:sp>
        <p:nvSpPr>
          <p:cNvPr id="8195" name="Rectangle 3"/>
          <p:cNvSpPr>
            <a:spLocks noGrp="1" noChangeArrowheads="1"/>
          </p:cNvSpPr>
          <p:nvPr>
            <p:ph idx="1"/>
          </p:nvPr>
        </p:nvSpPr>
        <p:spPr/>
        <p:txBody>
          <a:bodyPr/>
          <a:lstStyle/>
          <a:p>
            <a:pPr eaLnBrk="1" hangingPunct="1"/>
            <a:r>
              <a:rPr lang="en-US" sz="2800" dirty="0" smtClean="0"/>
              <a:t>Gross Domestic Product (the main measure)</a:t>
            </a:r>
          </a:p>
          <a:p>
            <a:pPr lvl="1" eaLnBrk="1" hangingPunct="1"/>
            <a:r>
              <a:rPr lang="en-US" sz="2400" dirty="0" smtClean="0"/>
              <a:t>Sometimes other measures are useful</a:t>
            </a:r>
          </a:p>
          <a:p>
            <a:pPr lvl="1" eaLnBrk="1" hangingPunct="1"/>
            <a:r>
              <a:rPr lang="en-US" sz="2400" dirty="0" smtClean="0"/>
              <a:t>GDP is used to derive many of them.</a:t>
            </a:r>
          </a:p>
          <a:p>
            <a:pPr eaLnBrk="1" hangingPunct="1"/>
            <a:r>
              <a:rPr lang="en-US" sz="2800" dirty="0" smtClean="0"/>
              <a:t>Gross National Product</a:t>
            </a:r>
          </a:p>
          <a:p>
            <a:pPr eaLnBrk="1" hangingPunct="1"/>
            <a:r>
              <a:rPr lang="en-US" sz="2800" dirty="0" smtClean="0"/>
              <a:t>Net National Product</a:t>
            </a:r>
          </a:p>
          <a:p>
            <a:pPr eaLnBrk="1" hangingPunct="1"/>
            <a:r>
              <a:rPr lang="en-US" sz="2800" dirty="0" smtClean="0"/>
              <a:t>National Income</a:t>
            </a:r>
          </a:p>
          <a:p>
            <a:pPr eaLnBrk="1" hangingPunct="1"/>
            <a:r>
              <a:rPr lang="en-US" sz="2800" dirty="0" smtClean="0"/>
              <a:t>Personal Income</a:t>
            </a:r>
          </a:p>
          <a:p>
            <a:pPr eaLnBrk="1" hangingPunct="1"/>
            <a:r>
              <a:rPr lang="en-US" sz="2800" dirty="0" smtClean="0"/>
              <a:t>Disposable Personal Income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SSEMA1</a:t>
            </a:r>
            <a:endParaRPr lang="en-US" dirty="0"/>
          </a:p>
        </p:txBody>
      </p:sp>
      <p:sp>
        <p:nvSpPr>
          <p:cNvPr id="3" name="Content Placeholder 2"/>
          <p:cNvSpPr>
            <a:spLocks noGrp="1"/>
          </p:cNvSpPr>
          <p:nvPr>
            <p:ph idx="1"/>
          </p:nvPr>
        </p:nvSpPr>
        <p:spPr/>
        <p:txBody>
          <a:bodyPr/>
          <a:lstStyle/>
          <a:p>
            <a:r>
              <a:rPr lang="en-US" dirty="0" smtClean="0"/>
              <a:t>b. Define Gross Domestic Product (GDP), economic growth, unemployment, Consumer Price Index (CPI), inflation, stagflation, and aggregate supply and aggregate demand.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a:t>
            </a:r>
            <a:endParaRPr lang="en-US" dirty="0"/>
          </a:p>
        </p:txBody>
      </p:sp>
      <p:sp>
        <p:nvSpPr>
          <p:cNvPr id="3" name="Content Placeholder 2"/>
          <p:cNvSpPr>
            <a:spLocks noGrp="1"/>
          </p:cNvSpPr>
          <p:nvPr>
            <p:ph idx="1"/>
          </p:nvPr>
        </p:nvSpPr>
        <p:spPr/>
        <p:txBody>
          <a:bodyPr/>
          <a:lstStyle/>
          <a:p>
            <a:r>
              <a:rPr lang="en-US" b="1" dirty="0" smtClean="0"/>
              <a:t>Gross</a:t>
            </a:r>
            <a:r>
              <a:rPr lang="en-US" dirty="0" smtClean="0"/>
              <a:t>= total</a:t>
            </a:r>
          </a:p>
          <a:p>
            <a:endParaRPr lang="en-US" dirty="0" smtClean="0"/>
          </a:p>
          <a:p>
            <a:r>
              <a:rPr lang="en-US" b="1" dirty="0" smtClean="0"/>
              <a:t>Domestic</a:t>
            </a:r>
            <a:r>
              <a:rPr lang="en-US" dirty="0" smtClean="0"/>
              <a:t>= produced anywhere in the 50   states, by anyone</a:t>
            </a:r>
          </a:p>
          <a:p>
            <a:pPr>
              <a:buNone/>
            </a:pPr>
            <a:endParaRPr lang="en-US" dirty="0" smtClean="0"/>
          </a:p>
          <a:p>
            <a:r>
              <a:rPr lang="en-US" b="1" dirty="0" smtClean="0"/>
              <a:t>Product</a:t>
            </a:r>
            <a:r>
              <a:rPr lang="en-US" dirty="0" smtClean="0"/>
              <a:t>= final goods and services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468563" y="523875"/>
            <a:ext cx="6675437" cy="892175"/>
          </a:xfrm>
        </p:spPr>
        <p:txBody>
          <a:bodyPr/>
          <a:lstStyle/>
          <a:p>
            <a:pPr eaLnBrk="1" hangingPunct="1"/>
            <a:r>
              <a:rPr lang="en-US" b="1" smtClean="0">
                <a:solidFill>
                  <a:schemeClr val="accent1"/>
                </a:solidFill>
              </a:rPr>
              <a:t>What does GDP measure?</a:t>
            </a:r>
          </a:p>
        </p:txBody>
      </p:sp>
      <p:sp>
        <p:nvSpPr>
          <p:cNvPr id="65539" name="Rectangle 3"/>
          <p:cNvSpPr>
            <a:spLocks noGrp="1" noChangeArrowheads="1"/>
          </p:cNvSpPr>
          <p:nvPr>
            <p:ph type="body" idx="4294967295"/>
          </p:nvPr>
        </p:nvSpPr>
        <p:spPr>
          <a:xfrm>
            <a:off x="1371600" y="2286000"/>
            <a:ext cx="7772400" cy="4114800"/>
          </a:xfrm>
        </p:spPr>
        <p:txBody>
          <a:bodyPr/>
          <a:lstStyle/>
          <a:p>
            <a:pPr algn="ctr" eaLnBrk="1" hangingPunct="1">
              <a:buFont typeface="Wingdings" pitchFamily="2" charset="2"/>
              <a:buNone/>
            </a:pPr>
            <a:r>
              <a:rPr lang="en-US" sz="4000" b="1" smtClean="0"/>
              <a:t>Total amount of final goods and </a:t>
            </a:r>
          </a:p>
          <a:p>
            <a:pPr algn="ctr" eaLnBrk="1" hangingPunct="1">
              <a:buFont typeface="Wingdings" pitchFamily="2" charset="2"/>
              <a:buNone/>
            </a:pPr>
            <a:r>
              <a:rPr lang="en-US" sz="4000" b="1" smtClean="0"/>
              <a:t>services produced in a country </a:t>
            </a:r>
          </a:p>
          <a:p>
            <a:pPr algn="ctr" eaLnBrk="1" hangingPunct="1">
              <a:buFont typeface="Wingdings" pitchFamily="2" charset="2"/>
              <a:buNone/>
            </a:pPr>
            <a:r>
              <a:rPr lang="en-US" sz="4000" b="1" smtClean="0"/>
              <a:t>in one year.</a:t>
            </a:r>
          </a:p>
          <a:p>
            <a:pPr algn="ctr" eaLnBrk="1" hangingPunct="1">
              <a:buFont typeface="Wingdings" pitchFamily="2" charset="2"/>
              <a:buNone/>
            </a:pPr>
            <a:endParaRPr lang="en-US" b="1" smtClean="0"/>
          </a:p>
          <a:p>
            <a:pPr algn="ctr" eaLnBrk="1" hangingPunct="1">
              <a:buFont typeface="Wingdings" pitchFamily="2" charset="2"/>
              <a:buNone/>
            </a:pPr>
            <a:r>
              <a:rPr lang="en-US" sz="4400" b="1" smtClean="0"/>
              <a:t>(Measure of Output)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fade">
                                      <p:cBhvr>
                                        <p:cTn id="7" dur="500"/>
                                        <p:tgtEl>
                                          <p:spTgt spid="655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5539">
                                            <p:txEl>
                                              <p:pRg st="1" end="1"/>
                                            </p:txEl>
                                          </p:spTgt>
                                        </p:tgtEl>
                                        <p:attrNameLst>
                                          <p:attrName>style.visibility</p:attrName>
                                        </p:attrNameLst>
                                      </p:cBhvr>
                                      <p:to>
                                        <p:strVal val="visible"/>
                                      </p:to>
                                    </p:set>
                                    <p:animEffect transition="in" filter="fade">
                                      <p:cBhvr>
                                        <p:cTn id="10" dur="500"/>
                                        <p:tgtEl>
                                          <p:spTgt spid="6553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5539">
                                            <p:txEl>
                                              <p:pRg st="2" end="2"/>
                                            </p:txEl>
                                          </p:spTgt>
                                        </p:tgtEl>
                                        <p:attrNameLst>
                                          <p:attrName>style.visibility</p:attrName>
                                        </p:attrNameLst>
                                      </p:cBhvr>
                                      <p:to>
                                        <p:strVal val="visible"/>
                                      </p:to>
                                    </p:set>
                                    <p:animEffect transition="in" filter="fade">
                                      <p:cBhvr>
                                        <p:cTn id="13" dur="500"/>
                                        <p:tgtEl>
                                          <p:spTgt spid="6553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5539">
                                            <p:txEl>
                                              <p:pRg st="4" end="4"/>
                                            </p:txEl>
                                          </p:spTgt>
                                        </p:tgtEl>
                                        <p:attrNameLst>
                                          <p:attrName>style.visibility</p:attrName>
                                        </p:attrNameLst>
                                      </p:cBhvr>
                                      <p:to>
                                        <p:strVal val="visible"/>
                                      </p:to>
                                    </p:set>
                                    <p:animEffect transition="in" filter="fade">
                                      <p:cBhvr>
                                        <p:cTn id="16" dur="500"/>
                                        <p:tgtEl>
                                          <p:spTgt spid="65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83</TotalTime>
  <Words>1725</Words>
  <Application>Microsoft Office PowerPoint</Application>
  <PresentationFormat>On-screen Show (4:3)</PresentationFormat>
  <Paragraphs>189</Paragraphs>
  <Slides>36</Slides>
  <Notes>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Module</vt:lpstr>
      <vt:lpstr>Macroeconomics Review</vt:lpstr>
      <vt:lpstr>Macroeconomic Concepts</vt:lpstr>
      <vt:lpstr>SSEMA1</vt:lpstr>
      <vt:lpstr>SSEMA1</vt:lpstr>
      <vt:lpstr>PowerPoint Presentation</vt:lpstr>
      <vt:lpstr>How is economic activity measured?</vt:lpstr>
      <vt:lpstr>SSEMA1</vt:lpstr>
      <vt:lpstr>GDP</vt:lpstr>
      <vt:lpstr>What does GDP measure?</vt:lpstr>
      <vt:lpstr>What is counted in GDP?</vt:lpstr>
      <vt:lpstr>What is NOT counted?</vt:lpstr>
      <vt:lpstr>…and INTERMEDIATE GOODS</vt:lpstr>
      <vt:lpstr>C + I + G + (X – M)</vt:lpstr>
      <vt:lpstr>Real and Nominal GDP</vt:lpstr>
      <vt:lpstr>PowerPoint Presentation</vt:lpstr>
      <vt:lpstr>SSEMA1</vt:lpstr>
      <vt:lpstr>PowerPoint Presentation</vt:lpstr>
      <vt:lpstr>SSEMA1</vt:lpstr>
      <vt:lpstr>PowerPoint Presentation</vt:lpstr>
      <vt:lpstr>UNEMPLOYMENT</vt:lpstr>
      <vt:lpstr>SSEMA1</vt:lpstr>
      <vt:lpstr>Phases of the Business Cycle</vt:lpstr>
      <vt:lpstr>Other terms associated with business cycles</vt:lpstr>
      <vt:lpstr>SSEMA1</vt:lpstr>
      <vt:lpstr>What’s the difference between the national debt and the deficit?</vt:lpstr>
      <vt:lpstr>SSEMA2</vt:lpstr>
      <vt:lpstr>SSEMA2</vt:lpstr>
      <vt:lpstr>PowerPoint Presentation</vt:lpstr>
      <vt:lpstr>Federal Reserve System Structure</vt:lpstr>
      <vt:lpstr>SSEMA2</vt:lpstr>
      <vt:lpstr>Monetary Policy</vt:lpstr>
      <vt:lpstr>SSEMA2</vt:lpstr>
      <vt:lpstr>Goals of Monetary Policy</vt:lpstr>
      <vt:lpstr>SSEMA3</vt:lpstr>
      <vt:lpstr>SSEMA3</vt:lpstr>
      <vt:lpstr>SSEMA3</vt:lpstr>
    </vt:vector>
  </TitlesOfParts>
  <Company>Bibb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BIBB BOE</dc:creator>
  <cp:lastModifiedBy>default</cp:lastModifiedBy>
  <cp:revision>12</cp:revision>
  <dcterms:created xsi:type="dcterms:W3CDTF">2010-11-16T18:23:36Z</dcterms:created>
  <dcterms:modified xsi:type="dcterms:W3CDTF">2014-10-28T16:57:43Z</dcterms:modified>
</cp:coreProperties>
</file>