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0" d="100"/>
          <a:sy n="70" d="100"/>
        </p:scale>
        <p:origin x="-144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2825"/>
            <a:ext cx="8229600" cy="2136775"/>
          </a:xfrm>
        </p:spPr>
        <p:txBody>
          <a:bodyPr anchor="b" anchorCtr="0">
            <a:noAutofit/>
          </a:bodyPr>
          <a:lstStyle>
            <a:lvl1pPr>
              <a:defRPr sz="5600"/>
            </a:lvl1pPr>
          </a:lstStyle>
          <a:p>
            <a:r>
              <a:rPr lang="en-US" smtClean="0"/>
              <a:t>Click to edit Master title style</a:t>
            </a:r>
            <a:endParaRPr/>
          </a:p>
        </p:txBody>
      </p:sp>
      <p:sp>
        <p:nvSpPr>
          <p:cNvPr id="3" name="Subtitle 2"/>
          <p:cNvSpPr>
            <a:spLocks noGrp="1"/>
          </p:cNvSpPr>
          <p:nvPr>
            <p:ph type="subTitle" idx="1"/>
          </p:nvPr>
        </p:nvSpPr>
        <p:spPr>
          <a:xfrm>
            <a:off x="457200" y="4464424"/>
            <a:ext cx="8229600" cy="1174375"/>
          </a:xfrm>
        </p:spPr>
        <p:txBody>
          <a:bodyPr>
            <a:normAutofit/>
          </a:bodyPr>
          <a:lstStyle>
            <a:lvl1pPr marL="0" indent="0" algn="ctr">
              <a:spcBef>
                <a:spcPts val="30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4748301-7911-2646-A6CB-A9392B768D6F}" type="datetimeFigureOut">
              <a:rPr lang="en-US" smtClean="0"/>
              <a:t>8/10/14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529E2-B317-3343-87A6-1FA52D5A8D0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44865"/>
            <a:ext cx="8229600" cy="1071641"/>
          </a:xfrm>
        </p:spPr>
        <p:txBody>
          <a:bodyPr vert="horz" lIns="91440" tIns="45720" rIns="91440" bIns="45720" rtlCol="0" anchor="b" anchorCtr="0">
            <a:noAutofit/>
          </a:bodyPr>
          <a:lstStyle>
            <a:lvl1pPr algn="ctr" defTabSz="914400" rtl="0" eaLnBrk="1" latinLnBrk="0" hangingPunct="1">
              <a:spcBef>
                <a:spcPct val="0"/>
              </a:spcBef>
              <a:buNone/>
              <a:defRPr sz="3600" b="1" kern="1200" baseline="0">
                <a:solidFill>
                  <a:schemeClr val="tx1"/>
                </a:solidFill>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57200" y="274320"/>
            <a:ext cx="8229600" cy="2971800"/>
          </a:xfrm>
          <a:effectLst>
            <a:outerShdw blurRad="114300" sx="103000" sy="103000" algn="ctr" rotWithShape="0">
              <a:schemeClr val="bg1">
                <a:lumMod val="75000"/>
                <a:lumOff val="25000"/>
                <a:alpha val="50000"/>
              </a:schemeClr>
            </a:outerShdw>
          </a:effectLst>
          <a:scene3d>
            <a:camera prst="orthographicFront"/>
            <a:lightRig rig="threePt" dir="t"/>
          </a:scene3d>
          <a:sp3d>
            <a:bevelT w="12700" h="12700"/>
          </a:sp3d>
        </p:spPr>
        <p:txBody>
          <a:bodyPr vert="horz" lIns="91440" tIns="45720" rIns="91440" bIns="45720" rtlCol="0">
            <a:normAutofit/>
          </a:bodyPr>
          <a:lstStyle>
            <a:lvl1pPr marL="0" indent="0" algn="l" defTabSz="914400" rtl="0" eaLnBrk="1" latinLnBrk="0" hangingPunct="1">
              <a:spcBef>
                <a:spcPts val="2000"/>
              </a:spcBef>
              <a:buFontTx/>
              <a:buNone/>
              <a:defRPr sz="24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Date Placeholder 4"/>
          <p:cNvSpPr>
            <a:spLocks noGrp="1"/>
          </p:cNvSpPr>
          <p:nvPr>
            <p:ph type="dt" sz="half" idx="10"/>
          </p:nvPr>
        </p:nvSpPr>
        <p:spPr/>
        <p:txBody>
          <a:bodyPr/>
          <a:lstStyle/>
          <a:p>
            <a:fld id="{04748301-7911-2646-A6CB-A9392B768D6F}" type="datetimeFigureOut">
              <a:rPr lang="en-US" smtClean="0"/>
              <a:t>8/10/14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529E2-B317-3343-87A6-1FA52D5A8D0F}" type="slidenum">
              <a:rPr lang="en-US" smtClean="0"/>
              <a:t>‹#›</a:t>
            </a:fld>
            <a:endParaRPr lang="en-US"/>
          </a:p>
        </p:txBody>
      </p:sp>
      <p:sp>
        <p:nvSpPr>
          <p:cNvPr id="8" name="Text Placeholder 3"/>
          <p:cNvSpPr>
            <a:spLocks noGrp="1"/>
          </p:cNvSpPr>
          <p:nvPr>
            <p:ph type="body" sz="half" idx="2"/>
          </p:nvPr>
        </p:nvSpPr>
        <p:spPr>
          <a:xfrm>
            <a:off x="609600" y="4329953"/>
            <a:ext cx="7924801" cy="1318372"/>
          </a:xfrm>
        </p:spPr>
        <p:txBody>
          <a:bodyPr>
            <a:normAutofit/>
          </a:bodyPr>
          <a:lstStyle>
            <a:lvl1pPr marL="0" indent="0" algn="l">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4748301-7911-2646-A6CB-A9392B768D6F}" type="datetimeFigureOut">
              <a:rPr lang="en-US" smtClean="0"/>
              <a:t>8/10/14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529E2-B317-3343-87A6-1FA52D5A8D0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2776" y="274639"/>
            <a:ext cx="1452283" cy="537368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274638"/>
            <a:ext cx="6871447"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4748301-7911-2646-A6CB-A9392B768D6F}" type="datetimeFigureOut">
              <a:rPr lang="en-US" smtClean="0"/>
              <a:t>8/10/14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529E2-B317-3343-87A6-1FA52D5A8D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4748301-7911-2646-A6CB-A9392B768D6F}" type="datetimeFigureOut">
              <a:rPr lang="en-US" smtClean="0"/>
              <a:t>8/10/14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529E2-B317-3343-87A6-1FA52D5A8D0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2048435"/>
            <a:ext cx="8229600" cy="1362075"/>
          </a:xfrm>
        </p:spPr>
        <p:txBody>
          <a:bodyPr anchor="b" anchorCtr="0">
            <a:no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430401"/>
            <a:ext cx="8229600" cy="1500187"/>
          </a:xfrm>
        </p:spPr>
        <p:txBody>
          <a:bodyPr anchor="t" anchorCtr="0"/>
          <a:lstStyle>
            <a:lvl1pPr marL="0" indent="0" algn="ctr">
              <a:spcBef>
                <a:spcPts val="30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748301-7911-2646-A6CB-A9392B768D6F}" type="datetimeFigureOut">
              <a:rPr lang="en-US" smtClean="0"/>
              <a:t>8/10/14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529E2-B317-3343-87A6-1FA52D5A8D0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1774825"/>
            <a:ext cx="3931920" cy="38735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1774825"/>
            <a:ext cx="3931920" cy="38735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4748301-7911-2646-A6CB-A9392B768D6F}" type="datetimeFigureOut">
              <a:rPr lang="en-US" smtClean="0"/>
              <a:t>8/10/14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529E2-B317-3343-87A6-1FA52D5A8D0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577788"/>
            <a:ext cx="3931920" cy="739776"/>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62199"/>
            <a:ext cx="3931920" cy="328612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577788"/>
            <a:ext cx="3931920" cy="739776"/>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362199"/>
            <a:ext cx="3931920" cy="328612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4748301-7911-2646-A6CB-A9392B768D6F}" type="datetimeFigureOut">
              <a:rPr lang="en-US" smtClean="0"/>
              <a:t>8/10/14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0529E2-B317-3343-87A6-1FA52D5A8D0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4748301-7911-2646-A6CB-A9392B768D6F}" type="datetimeFigureOut">
              <a:rPr lang="en-US" smtClean="0"/>
              <a:t>8/10/14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0529E2-B317-3343-87A6-1FA52D5A8D0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748301-7911-2646-A6CB-A9392B768D6F}" type="datetimeFigureOut">
              <a:rPr lang="en-US" smtClean="0"/>
              <a:t>8/10/14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0529E2-B317-3343-87A6-1FA52D5A8D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0"/>
            <a:ext cx="3840480" cy="1162050"/>
          </a:xfrm>
        </p:spPr>
        <p:txBody>
          <a:bodyPr anchor="b">
            <a:normAutofit/>
          </a:bodyPr>
          <a:lstStyle>
            <a:lvl1pPr algn="ctr">
              <a:defRPr sz="3000" b="1"/>
            </a:lvl1pPr>
          </a:lstStyle>
          <a:p>
            <a:r>
              <a:rPr lang="en-US" smtClean="0"/>
              <a:t>Click to edit Master title style</a:t>
            </a:r>
            <a:endParaRPr/>
          </a:p>
        </p:txBody>
      </p:sp>
      <p:sp>
        <p:nvSpPr>
          <p:cNvPr id="3" name="Content Placeholder 2"/>
          <p:cNvSpPr>
            <a:spLocks noGrp="1"/>
          </p:cNvSpPr>
          <p:nvPr>
            <p:ph idx="1"/>
          </p:nvPr>
        </p:nvSpPr>
        <p:spPr>
          <a:xfrm>
            <a:off x="4846320" y="273050"/>
            <a:ext cx="3840480" cy="5375275"/>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600201"/>
            <a:ext cx="3840480" cy="3733800"/>
          </a:xfrm>
        </p:spPr>
        <p:txBody>
          <a:bodyPr>
            <a:normAutofit/>
          </a:bodyPr>
          <a:lstStyle>
            <a:lvl1pPr marL="0" indent="0" algn="ctr">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748301-7911-2646-A6CB-A9392B768D6F}" type="datetimeFigureOut">
              <a:rPr lang="en-US" smtClean="0"/>
              <a:t>8/10/14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529E2-B317-3343-87A6-1FA52D5A8D0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840480" cy="1161288"/>
          </a:xfrm>
        </p:spPr>
        <p:txBody>
          <a:bodyPr vert="horz" lIns="91440" tIns="45720" rIns="91440" bIns="45720" rtlCol="0" anchor="b">
            <a:normAutofit/>
          </a:bodyPr>
          <a:lstStyle>
            <a:lvl1pPr algn="ctr" defTabSz="914400" rtl="0" eaLnBrk="1" latinLnBrk="0" hangingPunct="1">
              <a:spcBef>
                <a:spcPct val="0"/>
              </a:spcBef>
              <a:buNone/>
              <a:defRPr sz="3000" b="1" kern="1200">
                <a:solidFill>
                  <a:schemeClr val="tx1"/>
                </a:solidFill>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46320" y="274320"/>
            <a:ext cx="3840480" cy="5376672"/>
          </a:xfrm>
          <a:effectLst>
            <a:outerShdw blurRad="114300" sx="103000" sy="103000" algn="ctr" rotWithShape="0">
              <a:schemeClr val="bg1">
                <a:lumMod val="75000"/>
                <a:lumOff val="25000"/>
                <a:alpha val="50000"/>
              </a:schemeClr>
            </a:outerShdw>
          </a:effectLst>
          <a:scene3d>
            <a:camera prst="orthographicFront"/>
            <a:lightRig rig="threePt" dir="t"/>
          </a:scene3d>
          <a:sp3d>
            <a:bevelT w="12700" h="12700"/>
          </a:sp3d>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7200" y="1600200"/>
            <a:ext cx="3840480" cy="3730752"/>
          </a:xfrm>
        </p:spPr>
        <p:txBody>
          <a:bodyPr vert="horz" lIns="91440" tIns="45720" rIns="91440" bIns="45720" rtlCol="0">
            <a:normAutofit/>
          </a:bodyPr>
          <a:lstStyle>
            <a:lvl1pPr marL="0" indent="0" algn="ctr">
              <a:lnSpc>
                <a:spcPct val="110000"/>
              </a:lnSpc>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04748301-7911-2646-A6CB-A9392B768D6F}" type="datetimeFigureOut">
              <a:rPr lang="en-US" smtClean="0"/>
              <a:t>8/10/14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529E2-B317-3343-87A6-1FA52D5A8D0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1761565"/>
            <a:ext cx="8229600" cy="38772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32494" y="5883275"/>
            <a:ext cx="2133600" cy="365125"/>
          </a:xfrm>
          <a:prstGeom prst="rect">
            <a:avLst/>
          </a:prstGeom>
        </p:spPr>
        <p:txBody>
          <a:bodyPr vert="horz" lIns="91440" tIns="45720" rIns="91440" bIns="45720" rtlCol="0" anchor="ctr"/>
          <a:lstStyle>
            <a:lvl1pPr algn="r">
              <a:defRPr sz="1200">
                <a:solidFill>
                  <a:schemeClr val="tx1"/>
                </a:solidFill>
              </a:defRPr>
            </a:lvl1pPr>
          </a:lstStyle>
          <a:p>
            <a:fld id="{04748301-7911-2646-A6CB-A9392B768D6F}" type="datetimeFigureOut">
              <a:rPr lang="en-US" smtClean="0"/>
              <a:t>8/10/14</a:t>
            </a:fld>
            <a:endParaRPr lang="en-US"/>
          </a:p>
        </p:txBody>
      </p:sp>
      <p:sp>
        <p:nvSpPr>
          <p:cNvPr id="5" name="Footer Placeholder 4"/>
          <p:cNvSpPr>
            <a:spLocks noGrp="1"/>
          </p:cNvSpPr>
          <p:nvPr>
            <p:ph type="ftr" sz="quarter" idx="3"/>
          </p:nvPr>
        </p:nvSpPr>
        <p:spPr>
          <a:xfrm>
            <a:off x="255494" y="5883275"/>
            <a:ext cx="2895600" cy="365125"/>
          </a:xfrm>
          <a:prstGeom prst="rect">
            <a:avLst/>
          </a:prstGeom>
        </p:spPr>
        <p:txBody>
          <a:bodyPr vert="horz" lIns="91440" tIns="45720" rIns="91440" bIns="45720" rtlCol="0" anchor="ctr"/>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4229100" y="5883275"/>
            <a:ext cx="685800" cy="365125"/>
          </a:xfrm>
          <a:prstGeom prst="rect">
            <a:avLst/>
          </a:prstGeom>
        </p:spPr>
        <p:txBody>
          <a:bodyPr vert="horz" lIns="91440" tIns="45720" rIns="91440" bIns="45720" rtlCol="0" anchor="ctr"/>
          <a:lstStyle>
            <a:lvl1pPr algn="ctr">
              <a:defRPr sz="1200">
                <a:solidFill>
                  <a:schemeClr val="tx1"/>
                </a:solidFill>
              </a:defRPr>
            </a:lvl1pPr>
          </a:lstStyle>
          <a:p>
            <a:fld id="{240529E2-B317-3343-87A6-1FA52D5A8D0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b="1" kern="1200">
          <a:solidFill>
            <a:schemeClr val="tx1"/>
          </a:solidFill>
          <a:effectLst/>
          <a:latin typeface="+mj-lt"/>
          <a:ea typeface="+mj-ea"/>
          <a:cs typeface="+mj-cs"/>
        </a:defRPr>
      </a:lvl1pPr>
    </p:titleStyle>
    <p:bodyStyle>
      <a:lvl1pPr marL="282575" indent="-282575" algn="l" defTabSz="914400" rtl="0" eaLnBrk="1" latinLnBrk="0" hangingPunct="1">
        <a:spcBef>
          <a:spcPts val="2000"/>
        </a:spcBef>
        <a:buFontTx/>
        <a:buBlip>
          <a:blip r:embed="rId14"/>
        </a:buBlip>
        <a:defRPr sz="2400" kern="1200">
          <a:solidFill>
            <a:schemeClr val="tx1"/>
          </a:solidFill>
          <a:latin typeface="+mn-lt"/>
          <a:ea typeface="+mn-ea"/>
          <a:cs typeface="+mn-cs"/>
        </a:defRPr>
      </a:lvl1pPr>
      <a:lvl2pPr marL="577850" indent="-295275" algn="l" defTabSz="914400" rtl="0" eaLnBrk="1" latinLnBrk="0" hangingPunct="1">
        <a:spcBef>
          <a:spcPts val="600"/>
        </a:spcBef>
        <a:buFontTx/>
        <a:buBlip>
          <a:blip r:embed="rId14"/>
        </a:buBlip>
        <a:defRPr sz="2200" kern="1200">
          <a:solidFill>
            <a:schemeClr val="tx1"/>
          </a:solidFill>
          <a:latin typeface="+mn-lt"/>
          <a:ea typeface="+mn-ea"/>
          <a:cs typeface="+mn-cs"/>
        </a:defRPr>
      </a:lvl2pPr>
      <a:lvl3pPr marL="860425" indent="-282575" algn="l" defTabSz="914400" rtl="0" eaLnBrk="1" latinLnBrk="0" hangingPunct="1">
        <a:spcBef>
          <a:spcPts val="600"/>
        </a:spcBef>
        <a:buFontTx/>
        <a:buBlip>
          <a:blip r:embed="rId14"/>
        </a:buBlip>
        <a:defRPr sz="2000" kern="1200">
          <a:solidFill>
            <a:schemeClr val="tx1"/>
          </a:solidFill>
          <a:latin typeface="+mn-lt"/>
          <a:ea typeface="+mn-ea"/>
          <a:cs typeface="+mn-cs"/>
        </a:defRPr>
      </a:lvl3pPr>
      <a:lvl4pPr marL="1143000" indent="-282575" algn="l" defTabSz="914400" rtl="0" eaLnBrk="1" latinLnBrk="0" hangingPunct="1">
        <a:spcBef>
          <a:spcPts val="600"/>
        </a:spcBef>
        <a:buFontTx/>
        <a:buBlip>
          <a:blip r:embed="rId14"/>
        </a:buBlip>
        <a:defRPr sz="1800" kern="1200">
          <a:solidFill>
            <a:schemeClr val="tx1"/>
          </a:solidFill>
          <a:latin typeface="+mn-lt"/>
          <a:ea typeface="+mn-ea"/>
          <a:cs typeface="+mn-cs"/>
        </a:defRPr>
      </a:lvl4pPr>
      <a:lvl5pPr marL="1425575" indent="-282575" algn="l" defTabSz="914400" rtl="0" eaLnBrk="1" latinLnBrk="0" hangingPunct="1">
        <a:spcBef>
          <a:spcPts val="600"/>
        </a:spcBef>
        <a:buFontTx/>
        <a:buBlip>
          <a:blip r:embed="rId1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99143"/>
            <a:ext cx="8229600" cy="1466396"/>
          </a:xfrm>
        </p:spPr>
        <p:txBody>
          <a:bodyPr/>
          <a:lstStyle/>
          <a:p>
            <a:r>
              <a:rPr lang="en-US" dirty="0" smtClean="0"/>
              <a:t>SSUSH1</a:t>
            </a:r>
            <a:endParaRPr lang="en-US" dirty="0"/>
          </a:p>
        </p:txBody>
      </p:sp>
      <p:sp>
        <p:nvSpPr>
          <p:cNvPr id="3" name="Subtitle 2"/>
          <p:cNvSpPr>
            <a:spLocks noGrp="1"/>
          </p:cNvSpPr>
          <p:nvPr>
            <p:ph type="subTitle" idx="1"/>
          </p:nvPr>
        </p:nvSpPr>
        <p:spPr>
          <a:xfrm>
            <a:off x="217714" y="1865539"/>
            <a:ext cx="8708572" cy="3773261"/>
          </a:xfrm>
        </p:spPr>
        <p:txBody>
          <a:bodyPr>
            <a:noAutofit/>
          </a:bodyPr>
          <a:lstStyle/>
          <a:p>
            <a:r>
              <a:rPr lang="en-US" sz="6000" b="1" dirty="0" smtClean="0"/>
              <a:t>The </a:t>
            </a:r>
            <a:r>
              <a:rPr lang="en-US" sz="6000" b="1" dirty="0"/>
              <a:t>student will describe European settlement in North America during the 17th century. </a:t>
            </a:r>
            <a:endParaRPr lang="en-US" sz="6000"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Relations with Native Americans </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t>Relations between the colonists and Native Americans in Virginia went from wariness to assistance to all-out war. At the time of Jamestown’s founding, a strong confederacy of Native-American tribes, led by </a:t>
            </a:r>
            <a:r>
              <a:rPr lang="en-US" b="1" dirty="0" smtClean="0"/>
              <a:t>Powhatan, </a:t>
            </a:r>
            <a:r>
              <a:rPr lang="en-US" dirty="0" smtClean="0"/>
              <a:t>existed in the Virginia region. Initially wary of the colonists, ultimately a trade relationship developed between the local Native Americans and the English. </a:t>
            </a:r>
            <a:endParaRPr lang="en-US" dirty="0" smtClean="0"/>
          </a:p>
          <a:p>
            <a:r>
              <a:rPr lang="en-US" dirty="0" smtClean="0"/>
              <a:t>However, as the colony began to expand, especially with the development of tobacco culture, Native Americans were increasingly in conflict with the colony. After unsuccessful attempts by the Powhatan Confederacy to drive the colonists out, many Native Americans fled the region and sought new places to live.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normAutofit/>
          </a:bodyPr>
          <a:lstStyle/>
          <a:p>
            <a:pPr>
              <a:buNone/>
            </a:pPr>
            <a:r>
              <a:rPr lang="en-US" sz="3200" dirty="0" err="1" smtClean="0"/>
              <a:t>b</a:t>
            </a:r>
            <a:r>
              <a:rPr lang="en-US" sz="3200" dirty="0" smtClean="0"/>
              <a:t>. Describe the settlement of New England; include religious reasons, relations with Native Americans (e.g., King Phillip’s War), the establishment of town meetings and development of a legislature, religious tensions that led to the founding of Rhode Island, the half-way covenant, Salem Witch Trials, and the loss of the Massachusetts charter and the transition to a royal colony. </a:t>
            </a:r>
          </a:p>
          <a:p>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Settlement of New England </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sz="3600" dirty="0" smtClean="0"/>
              <a:t>Calvinists in England (including the Pilgrims and Puritans) faced increased persecution for their desire to reform the Anglican Church and their opposition to the growing power of the English monarchy. Using their influence and wealth, the Puritan leadership was able to acquire a majority share in a trading company. </a:t>
            </a:r>
          </a:p>
          <a:p>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sz="3200" dirty="0" smtClean="0"/>
              <a:t>Using the trading company as a front, the Puritan leadership moved the headquarters of the London Company of Plymouth to Massachusetts. Afterwards, many Puritans and their families immigrated to the American colonies in order to escape persecution. </a:t>
            </a:r>
            <a:endParaRPr lang="en-US" sz="3200" dirty="0" smtClean="0"/>
          </a:p>
          <a:p>
            <a:r>
              <a:rPr lang="en-US" sz="3200" dirty="0" smtClean="0"/>
              <a:t>the New England colonies were established by Pilgrims at Plymouth and the Puritans settled around present-day Boston. Like their fellow colonists in Virginia, the settlements had similar problems acclimating to their new environment and suffered substantial losses in its early years. </a:t>
            </a:r>
          </a:p>
          <a:p>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Relations with Native Americans </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sz="3600" dirty="0" smtClean="0"/>
              <a:t>Initially, relations with the Native Americans living in the coastal regions of New England were cordial. Each side engaged in a profitable exchange of trade goods, but, as the English colony grew in size, so did the tension between the Puritans and Native Americans. </a:t>
            </a:r>
          </a:p>
          <a:p>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800"/>
          </a:p>
        </p:txBody>
      </p:sp>
      <p:sp>
        <p:nvSpPr>
          <p:cNvPr id="3" name="Content Placeholder 2"/>
          <p:cNvSpPr>
            <a:spLocks noGrp="1"/>
          </p:cNvSpPr>
          <p:nvPr>
            <p:ph idx="1"/>
          </p:nvPr>
        </p:nvSpPr>
        <p:spPr>
          <a:xfrm>
            <a:off x="0" y="274638"/>
            <a:ext cx="9144000" cy="6583362"/>
          </a:xfrm>
        </p:spPr>
        <p:txBody>
          <a:bodyPr>
            <a:noAutofit/>
          </a:bodyPr>
          <a:lstStyle/>
          <a:p>
            <a:r>
              <a:rPr lang="en-US" sz="2800" b="1" dirty="0" smtClean="0"/>
              <a:t>King Phillip’s War </a:t>
            </a:r>
            <a:r>
              <a:rPr lang="en-US" sz="2800" dirty="0" smtClean="0"/>
              <a:t>(1675–1676) was an early and bloody conflict between English and regional Native American tribal groups. King Phillip, or </a:t>
            </a:r>
            <a:r>
              <a:rPr lang="en-US" sz="2800" dirty="0" err="1" smtClean="0"/>
              <a:t>Metacom</a:t>
            </a:r>
            <a:r>
              <a:rPr lang="en-US" sz="2800" dirty="0" smtClean="0"/>
              <a:t>, was the regional leader of the Native Americans. The conflict originated as the Puritan community spread out from Boston and took more and more Native American land. Additionally, some tribal members had converted to Christianity disrupting traditional political and cultural ties among the region’s tribes. Many colonists died in the war, but it also caused a heavy loss of life among the Native American population. As a result, large areas of southern New England were opened to English settlement. </a:t>
            </a:r>
          </a:p>
          <a:p>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Type of Governance </a:t>
            </a:r>
            <a:endParaRPr lang="en-US" dirty="0"/>
          </a:p>
        </p:txBody>
      </p:sp>
      <p:sp>
        <p:nvSpPr>
          <p:cNvPr id="3" name="Content Placeholder 2"/>
          <p:cNvSpPr>
            <a:spLocks noGrp="1"/>
          </p:cNvSpPr>
          <p:nvPr>
            <p:ph idx="1"/>
          </p:nvPr>
        </p:nvSpPr>
        <p:spPr>
          <a:xfrm>
            <a:off x="0" y="1600200"/>
            <a:ext cx="9144000" cy="5257800"/>
          </a:xfrm>
        </p:spPr>
        <p:txBody>
          <a:bodyPr>
            <a:normAutofit fontScale="92500"/>
          </a:bodyPr>
          <a:lstStyle/>
          <a:p>
            <a:r>
              <a:rPr lang="en-US" dirty="0" smtClean="0"/>
              <a:t>The Puritans held a tight control over the political and social structure of the community. Communities were run using town meetings. Voting rights were limited to men who belonged to the church, and church membership was tightly controlled by each minister and congregation. Towns were run as direct democracies with each</a:t>
            </a:r>
            <a:r>
              <a:rPr lang="en-US" dirty="0" smtClean="0"/>
              <a:t> voting </a:t>
            </a:r>
            <a:r>
              <a:rPr lang="en-US" dirty="0" smtClean="0"/>
              <a:t>member having a direct role in the administration of government. Additionally, the Massachusetts colonial charter provided for the creation of a broader form of government. The charter allowed for a colonial government consisting of a governor and deputy governor, a council of assistants, and a general court of shareholders, known as freemen, that would create the laws. Contrary to the charter, the Council of Assistance had taken much of the political power. In 1634, the freemen demanded that the charter be enforced to the letter which resulted in the creation of a more representative government.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Autofit/>
          </a:bodyPr>
          <a:lstStyle/>
          <a:p>
            <a:r>
              <a:rPr lang="en-US" sz="2800" dirty="0" smtClean="0"/>
              <a:t>Participation in the political process became a problem as more children were born in America. Puritans leaders believed that many of those born in America lacked a personal covenant (relationship) with God, the central feature of Puritanism. Since church membership was a requirement for voting, Puritan ministers encouraged a “Half-way </a:t>
            </a:r>
            <a:r>
              <a:rPr lang="en-US" sz="2800" b="1" dirty="0" smtClean="0"/>
              <a:t>Covenant” </a:t>
            </a:r>
            <a:r>
              <a:rPr lang="en-US" sz="2800" dirty="0" smtClean="0"/>
              <a:t>to allow partial church membership for the children and grandchildren of the original Puritans, who had not experienced a conversion experience. As a result, these “half way” church members were allowed the opportunity to participate in the governance of the colony. </a:t>
            </a:r>
          </a:p>
          <a:p>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Opposition to Puritan Rule </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sz="2800" dirty="0" smtClean="0"/>
              <a:t>As a result of their strict religious beliefs, the Puritans were not tolerant of religious beliefs that differed from their own. Frequently, those who disagreed with Puritan ideology and practices were banished from the colony. One such banished dissident, Roger Williams, worked with like-minded individuals to found the colony of </a:t>
            </a:r>
            <a:r>
              <a:rPr lang="en-US" sz="2800" b="1" dirty="0" smtClean="0"/>
              <a:t>Rhode Island. </a:t>
            </a:r>
            <a:r>
              <a:rPr lang="en-US" sz="2800" dirty="0" smtClean="0"/>
              <a:t>As a result, Rhode Island would come to be known as a colony more tolerant of different religious beliefs. </a:t>
            </a:r>
          </a:p>
          <a:p>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sz="2800" dirty="0" smtClean="0"/>
              <a:t>In England, the monarchy was restored to power in 1660. The Crown decided to assert control over semi-independent Massachusetts. In 1686, the British King Charles II canceled the </a:t>
            </a:r>
            <a:r>
              <a:rPr lang="en-US" sz="2800" b="1" dirty="0" smtClean="0"/>
              <a:t>Massachusetts Charter. </a:t>
            </a:r>
            <a:r>
              <a:rPr lang="en-US" sz="2800" dirty="0" smtClean="0"/>
              <a:t>To get more control over trade with the colonies, James II (who followed Charles II as King of England) combined British colonies throughout New England into a single territory, the Dominion of New England. James appointed his own governor, Sir Edmund Andros. The reformed colonial structure governed as a royal colony. The colonists in this territory greatly disliked this centralized authority and overthrew the royal governor. Events in England led to the dissolution of the Dominion of New England, but Massachusetts remained a royal colony. </a:t>
            </a:r>
          </a:p>
          <a:p>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600200"/>
            <a:ext cx="9144000" cy="5257800"/>
          </a:xfrm>
        </p:spPr>
        <p:txBody>
          <a:bodyPr>
            <a:noAutofit/>
          </a:bodyPr>
          <a:lstStyle/>
          <a:p>
            <a:r>
              <a:rPr lang="en-US" sz="3600" dirty="0" smtClean="0"/>
              <a:t>a. Explain Virginia’s development; include the Virginia Company, tobacco cultivation, and relationships with Native Americans such as Powhatan, development of the House of Burgesses, Bacon’s Rebellion, and the development of slavery. </a:t>
            </a:r>
          </a:p>
          <a:p>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sz="2800" dirty="0" smtClean="0"/>
              <a:t>Political turmoil may have been one of the factors in one of the most notorious incidents in colonial American History. In 1692, the infamous </a:t>
            </a:r>
            <a:r>
              <a:rPr lang="en-US" sz="2800" b="1" dirty="0" smtClean="0"/>
              <a:t>Salem Witch Trials </a:t>
            </a:r>
            <a:r>
              <a:rPr lang="en-US" sz="2800" dirty="0" smtClean="0"/>
              <a:t>took place. The incident began when three girls, ill with symptoms including convulsions and “fits”, accused several local residents of using witchcraft to cause the illness. The accusations spread and led to over 150 Massachusetts colonists being accused of witchcraft. Of the 150 accused, 29 were convicted and 19 hanged. At least six more people died in prison. Contributing causes of the Salem Witch Trials included extreme religious faith, stress from a growing population, deteriorating relations with Native Americans, and the narrow opportunities for women and girls to participate in Puritan society. </a:t>
            </a:r>
          </a:p>
          <a:p>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normAutofit/>
          </a:bodyPr>
          <a:lstStyle/>
          <a:p>
            <a:r>
              <a:rPr lang="en-US" sz="3600" dirty="0" err="1" smtClean="0"/>
              <a:t>c</a:t>
            </a:r>
            <a:r>
              <a:rPr lang="en-US" sz="3600" dirty="0" smtClean="0"/>
              <a:t>. Explain the development of the mid-Atlantic colonies; include the Dutch</a:t>
            </a:r>
            <a:r>
              <a:rPr lang="en-US" sz="3600" dirty="0" smtClean="0"/>
              <a:t> </a:t>
            </a:r>
            <a:r>
              <a:rPr lang="en-US" sz="3600" dirty="0" smtClean="0"/>
              <a:t>settlement of New Amsterdam and subsequent English takeover, and the settlement of Pennsylvania. </a:t>
            </a:r>
          </a:p>
          <a:p>
            <a:endParaRPr lang="en-US" sz="3600" dirty="0" smtClean="0"/>
          </a:p>
          <a:p>
            <a:endParaRPr lang="en-US" sz="3600"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the Mid-Atlantic Colonies—New York</a:t>
            </a:r>
            <a:br>
              <a:rPr lang="en-US" dirty="0" smtClean="0"/>
            </a:b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sz="2800" dirty="0" smtClean="0"/>
              <a:t>The </a:t>
            </a:r>
            <a:r>
              <a:rPr lang="en-US" sz="2800" b="1" dirty="0" smtClean="0"/>
              <a:t>Dutch </a:t>
            </a:r>
            <a:r>
              <a:rPr lang="en-US" sz="2800" dirty="0" smtClean="0"/>
              <a:t>founded the colony of </a:t>
            </a:r>
            <a:r>
              <a:rPr lang="en-US" sz="2800" b="1" dirty="0" smtClean="0"/>
              <a:t>New Amsterdam </a:t>
            </a:r>
            <a:r>
              <a:rPr lang="en-US" sz="2800" dirty="0" smtClean="0"/>
              <a:t>in 1614. The colony</a:t>
            </a:r>
            <a:r>
              <a:rPr lang="en-US" sz="2800" dirty="0" smtClean="0"/>
              <a:t> comprised </a:t>
            </a:r>
            <a:r>
              <a:rPr lang="en-US" sz="2800" dirty="0" smtClean="0"/>
              <a:t>all or parts of the present day states of New York, Connecticut, and New Jersey. Founded as a private money-making venture, the colony quickly </a:t>
            </a:r>
            <a:r>
              <a:rPr lang="en-US" sz="2800" dirty="0" smtClean="0"/>
              <a:t>became </a:t>
            </a:r>
            <a:r>
              <a:rPr lang="en-US" sz="2800" dirty="0" smtClean="0"/>
              <a:t>profitable. The colony was noted for its diverse population and its tolerance. As a result of winning the Second Anglo-Dutch War in 1664, the British seized control of the colony. The region was divided with the largest portion renamed </a:t>
            </a:r>
            <a:r>
              <a:rPr lang="en-US" sz="2800" b="1" dirty="0" smtClean="0"/>
              <a:t>New York. </a:t>
            </a:r>
            <a:r>
              <a:rPr lang="en-US" sz="2800" dirty="0" smtClean="0"/>
              <a:t>Dutch colonists remained in the new English colony and contributed greatly to its continued prosperity.</a:t>
            </a:r>
            <a:r>
              <a:rPr lang="en-US" sz="2800" dirty="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the Mid-Atlantic Colonies—Pennsylvania </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sz="2800" dirty="0" smtClean="0"/>
              <a:t>In 1681, King Charles II granted William Penn a land charter as re-payment of a loan made by Penn’s father to the king. The land charter subsequently became known as </a:t>
            </a:r>
            <a:r>
              <a:rPr lang="en-US" sz="2800" b="1" dirty="0" smtClean="0"/>
              <a:t>Pennsylvania. </a:t>
            </a:r>
            <a:r>
              <a:rPr lang="en-US" sz="2800" dirty="0" smtClean="0"/>
              <a:t>Using his charter, Penn created a colony that became a place of refuge for English Quakers who faced persecution for their beliefs in Great Britain and in the English colonies of North America. Penn’s philosophy of religious tolerance attracted other immigrants such as Germans and Scots-Irish. </a:t>
            </a:r>
          </a:p>
          <a:p>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a:t>
            </a:r>
            <a:r>
              <a:rPr lang="en-US" dirty="0" smtClean="0"/>
              <a:t>. Explain the reasons for French settlement of Quebec. </a:t>
            </a:r>
            <a:br>
              <a:rPr lang="en-US" dirty="0" smtClean="0"/>
            </a:b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sz="3200" dirty="0" smtClean="0"/>
              <a:t>Originally, French explorers sought a northwest passage around North America for a shorter trade route to Asian markets. Failure to find such a route led the French to establish a trading post to acquire the area’s valuable natural resources and export them to Europe. </a:t>
            </a:r>
            <a:r>
              <a:rPr lang="en-US" sz="3200" b="1" dirty="0" smtClean="0"/>
              <a:t>Quebec </a:t>
            </a:r>
            <a:r>
              <a:rPr lang="en-US" sz="3200" dirty="0" smtClean="0"/>
              <a:t>was the first permanent French settlement in North America. </a:t>
            </a:r>
            <a:endParaRPr lang="en-US" sz="3200" dirty="0" smtClean="0"/>
          </a:p>
          <a:p>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sz="3600" dirty="0" err="1" smtClean="0"/>
              <a:t>e</a:t>
            </a:r>
            <a:r>
              <a:rPr lang="en-US" sz="3600" dirty="0" smtClean="0"/>
              <a:t>. Analyze the impact of location and place on colonial settlement, transportation, and economic development; include the southern, middle, and New England colonies </a:t>
            </a:r>
            <a:br>
              <a:rPr lang="en-US" sz="3600" dirty="0" smtClean="0"/>
            </a:br>
            <a:endParaRPr lang="en-US" sz="3600"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b="1" dirty="0" smtClean="0"/>
              <a:t>The Southern colonies </a:t>
            </a:r>
            <a:r>
              <a:rPr lang="en-US" dirty="0" smtClean="0"/>
              <a:t>were noted for their rich soils in the coastal regions and along the river valleys. In addition to good soil, a long growing season meant that southern farmers could often produce two crops each year. Deep rivers and the distance of the Fall Line from the coast meant that inland farmers were able to ship tobacco, indigo, corn, and rice directly from their farms to European markets. The economic development of the southern colonies reflected this geological line. North of the Fall Line tended to be populated by subsistence family farms. These farms grew primarily what was needed to live along with a cash crop used to purchase or barter for trade goods such as salt, gunpowder, lead, and iron tools. South of the Fall Line, commercial farms developed that grew primarily labor intensive cash crops such as rice, tobacco, and indigo. As a result, slave labor was more common south of the Fall Line while less common north of the same line.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74638"/>
            <a:ext cx="9144000" cy="6583362"/>
          </a:xfrm>
        </p:spPr>
        <p:txBody>
          <a:bodyPr>
            <a:noAutofit/>
          </a:bodyPr>
          <a:lstStyle/>
          <a:p>
            <a:r>
              <a:rPr lang="en-US" sz="2800" dirty="0" smtClean="0"/>
              <a:t>In </a:t>
            </a:r>
            <a:r>
              <a:rPr lang="en-US" sz="2800" b="1" dirty="0" smtClean="0"/>
              <a:t>The Middle Colonies, </a:t>
            </a:r>
            <a:r>
              <a:rPr lang="en-US" sz="2800" dirty="0" smtClean="0"/>
              <a:t>harbor and river systems significantly shaped their development. The Hudson and Delaware Rivers provided highways to the interior of North America. Furs from the Native Americans were transported toward the coast then exchanged for European goods, such as iron tools and firearms. Later, the region’s farmers were able to use the rivers to ship wheat and other agricultural goods to markets in other colonies and Europe, as well as to import manufactured goods from markets abroad. Harbors in cities such as Philadelphia and New York City allowed the Middle Colonies to grow into major commercial hubs for all of the British American colonies. </a:t>
            </a:r>
          </a:p>
          <a:p>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74639"/>
            <a:ext cx="9144000" cy="6583362"/>
          </a:xfrm>
        </p:spPr>
        <p:txBody>
          <a:bodyPr>
            <a:normAutofit/>
          </a:bodyPr>
          <a:lstStyle/>
          <a:p>
            <a:r>
              <a:rPr lang="en-US" sz="3200" b="1" dirty="0" smtClean="0"/>
              <a:t>The New England Colonies </a:t>
            </a:r>
            <a:r>
              <a:rPr lang="en-US" sz="3200" dirty="0" smtClean="0"/>
              <a:t>were marked by poor, thin, rocky soils and a relatively short growing season that made farming difficult. However, plentiful forests and proximity of the sea led New Englanders to develop a thriving ship- building industry. Fishing, whaling, and commercial trade from harbors such as Boston became </a:t>
            </a:r>
            <a:r>
              <a:rPr lang="en-US" sz="3200" dirty="0" smtClean="0"/>
              <a:t>important </a:t>
            </a:r>
            <a:r>
              <a:rPr lang="en-US" sz="3200" dirty="0" smtClean="0"/>
              <a:t>economic engines for the region. New Englanders became the merchants of the colonies and New England-based ships were the carriers of colonial goods in the Trans-Atlantic trade. </a:t>
            </a:r>
          </a:p>
          <a:p>
            <a:endParaRPr lang="en-US" sz="3200"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Virginia’s Development </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t>The first permanent English colony in North America was Jamestown, Virginia founded in 1607. </a:t>
            </a:r>
            <a:endParaRPr lang="en-US" dirty="0" smtClean="0"/>
          </a:p>
          <a:p>
            <a:r>
              <a:rPr lang="en-US" dirty="0" smtClean="0"/>
              <a:t>It was a business venture of the </a:t>
            </a:r>
            <a:r>
              <a:rPr lang="en-US" b="1" dirty="0" smtClean="0"/>
              <a:t>Virginia Company of London, </a:t>
            </a:r>
            <a:r>
              <a:rPr lang="en-US" dirty="0" smtClean="0"/>
              <a:t>an English firm that planned to make money by sending people to America to find gold and other valuable natural resources and then ship the resources back to England. </a:t>
            </a:r>
            <a:endParaRPr lang="en-US" dirty="0" smtClean="0"/>
          </a:p>
          <a:p>
            <a:r>
              <a:rPr lang="en-US" dirty="0" smtClean="0"/>
              <a:t>the colony suffered from a lack of leadership and profitable enterprises which resulted in starvation and near failure of the colony. </a:t>
            </a:r>
            <a:endParaRPr lang="en-US" dirty="0" smtClean="0"/>
          </a:p>
          <a:p>
            <a:r>
              <a:rPr lang="en-US" dirty="0" smtClean="0"/>
              <a:t>John Smith- “No Work, No Food”</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Tobacco Cultivation Changed Virginia </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dirty="0" smtClean="0"/>
              <a:t>There was no gold in the Jamestown colony, but John Rolf successfully cross- bred native strains of tobacco with West Indian tobacco. </a:t>
            </a:r>
            <a:endParaRPr lang="en-US" dirty="0" smtClean="0"/>
          </a:p>
          <a:p>
            <a:r>
              <a:rPr lang="en-US" dirty="0" smtClean="0"/>
              <a:t>Tobacco quickly became a major cash crop and an important source of wealth in Virginia.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r>
              <a:rPr lang="en-US" dirty="0" smtClean="0"/>
              <a:t>Tobacco cultivation was labor-intensive. People known as indentured servants were sent from England to work for the Virginia Company. Indentured servants worked for a land owner in exchange for their passage to the New World in hopes of eventually claiming their own land. More tobacco cultivation required more indentured servants. Tensions began to develop over the continual need to supply land to newly freed indentured servants.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normAutofit/>
          </a:bodyPr>
          <a:lstStyle/>
          <a:p>
            <a:r>
              <a:rPr lang="en-US" sz="4000" dirty="0" smtClean="0"/>
              <a:t>African slaves were introduced to the Virginia Colony in 1619. Eventually, plantation owners came to rely on African slaves as a more profitable and renewable source of labor. As a result, Virginia’s colonial economy became highly dependent on slavery. </a:t>
            </a:r>
          </a:p>
          <a:p>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of Burgesses </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t>The Virginia Company established a legislative assembly that was similar to England’s Parliament, called the </a:t>
            </a:r>
            <a:r>
              <a:rPr lang="en-US" b="1" dirty="0" smtClean="0"/>
              <a:t>House of Burgesses. </a:t>
            </a:r>
            <a:r>
              <a:rPr lang="en-US" dirty="0" smtClean="0"/>
              <a:t>The House of Burgesses was the first European-style legislative body in the New World.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normAutofit/>
          </a:bodyPr>
          <a:lstStyle/>
          <a:p>
            <a:r>
              <a:rPr lang="en-US" sz="3200" dirty="0" smtClean="0"/>
              <a:t>The representatives were both appointed by the company’s governor and elected by land-owning males of Virginia. Laws enacted were subject to approval by the governor and the London board of directors, but it was the first self-government in the colonies. However, all the colonists did not own land and therefore lacked representation.</a:t>
            </a:r>
            <a:r>
              <a:rPr lang="en-US" sz="3200" dirty="0" smtClean="0"/>
              <a:t> </a:t>
            </a:r>
          </a:p>
          <a:p>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Bacon’s Rebellion</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sz="3200" dirty="0" smtClean="0"/>
              <a:t>In 1676, Nathaniel Bacon led a revolt of former indentured servants who wanted harsher action against the Native Americans in retaliation for their attacks on outlying settlements. </a:t>
            </a:r>
            <a:r>
              <a:rPr lang="en-US" sz="3200" b="1" dirty="0" smtClean="0"/>
              <a:t>Bacon’s Rebellion </a:t>
            </a:r>
            <a:r>
              <a:rPr lang="en-US" sz="3200" dirty="0" smtClean="0"/>
              <a:t>was put down; however, the rebellion had the effect of further weakening the indenture system while strengthening the reliance on slavery. </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te">
  <a:themeElements>
    <a:clrScheme name="Forte">
      <a:dk1>
        <a:srgbClr val="FFFFFF"/>
      </a:dk1>
      <a:lt1>
        <a:srgbClr val="000000"/>
      </a:lt1>
      <a:dk2>
        <a:srgbClr val="292828"/>
      </a:dk2>
      <a:lt2>
        <a:srgbClr val="DEDEDE"/>
      </a:lt2>
      <a:accent1>
        <a:srgbClr val="C70F0C"/>
      </a:accent1>
      <a:accent2>
        <a:srgbClr val="DD6B0D"/>
      </a:accent2>
      <a:accent3>
        <a:srgbClr val="FAA700"/>
      </a:accent3>
      <a:accent4>
        <a:srgbClr val="93E50D"/>
      </a:accent4>
      <a:accent5>
        <a:srgbClr val="17C7BA"/>
      </a:accent5>
      <a:accent6>
        <a:srgbClr val="0A96E4"/>
      </a:accent6>
      <a:hlink>
        <a:srgbClr val="8F3BED"/>
      </a:hlink>
      <a:folHlink>
        <a:srgbClr val="C29EEB"/>
      </a:folHlink>
    </a:clrScheme>
    <a:fontScheme name="Forte">
      <a:majorFont>
        <a:latin typeface="Constantia"/>
        <a:ea typeface=""/>
        <a:cs typeface=""/>
        <a:font script="Jpan" typeface="ＭＳ 明朝"/>
      </a:majorFont>
      <a:minorFont>
        <a:latin typeface="Constantia"/>
        <a:ea typeface=""/>
        <a:cs typeface=""/>
        <a:font script="Jpan" typeface="ＭＳ 明朝"/>
      </a:minorFont>
    </a:fontScheme>
    <a:fmtScheme name="Forte">
      <a:fillStyleLst>
        <a:solidFill>
          <a:schemeClr val="phClr"/>
        </a:solidFill>
        <a:gradFill rotWithShape="1">
          <a:gsLst>
            <a:gs pos="0">
              <a:schemeClr val="phClr">
                <a:tint val="100000"/>
                <a:shade val="80000"/>
                <a:satMod val="150000"/>
                <a:lumMod val="70000"/>
              </a:schemeClr>
            </a:gs>
            <a:gs pos="35000">
              <a:schemeClr val="phClr">
                <a:tint val="100000"/>
                <a:shade val="90000"/>
                <a:satMod val="150000"/>
                <a:lumMod val="80000"/>
              </a:schemeClr>
            </a:gs>
            <a:gs pos="100000">
              <a:schemeClr val="phClr">
                <a:tint val="100000"/>
                <a:satMod val="150000"/>
                <a:lumMod val="110000"/>
              </a:schemeClr>
            </a:gs>
          </a:gsLst>
          <a:lin ang="16200000" scaled="1"/>
        </a:gradFill>
        <a:gradFill rotWithShape="1">
          <a:gsLst>
            <a:gs pos="0">
              <a:schemeClr val="phClr">
                <a:shade val="40000"/>
                <a:satMod val="130000"/>
                <a:lumMod val="80000"/>
              </a:schemeClr>
            </a:gs>
            <a:gs pos="80000">
              <a:schemeClr val="phClr">
                <a:shade val="90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114300" sx="105000" sy="105000" algn="ctr" rotWithShape="0">
              <a:srgbClr val="5F5F5F">
                <a:alpha val="50000"/>
              </a:srgbClr>
            </a:outerShdw>
          </a:effectLst>
          <a:scene3d>
            <a:camera prst="orthographicFront">
              <a:rot lat="0" lon="0" rev="0"/>
            </a:camera>
            <a:lightRig rig="twoPt" dir="tr">
              <a:rot lat="0" lon="0" rev="5400000"/>
            </a:lightRig>
          </a:scene3d>
          <a:sp3d>
            <a:bevelT w="12700" h="25400"/>
          </a:sp3d>
        </a:effectStyle>
        <a:effectStyle>
          <a:effectLst>
            <a:outerShdw blurRad="114300" dist="25400" sx="103000" sy="103000" algn="ctr" rotWithShape="0">
              <a:srgbClr val="4B4B4B">
                <a:alpha val="50000"/>
              </a:srgbClr>
            </a:outerShdw>
            <a:reflection blurRad="38100" stA="80000" endPos="50000" dist="38100" dir="5400000" sy="-100000" rotWithShape="0"/>
          </a:effectLst>
          <a:scene3d>
            <a:camera prst="orthographicFront">
              <a:rot lat="0" lon="0" rev="0"/>
            </a:camera>
            <a:lightRig rig="balanced" dir="t">
              <a:rot lat="0" lon="0" rev="1200000"/>
            </a:lightRig>
          </a:scene3d>
          <a:sp3d>
            <a:bevelT w="127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Forte.thmx</Template>
  <TotalTime>18</TotalTime>
  <Words>2346</Words>
  <Application>Microsoft Macintosh PowerPoint</Application>
  <PresentationFormat>On-screen Show (4:3)</PresentationFormat>
  <Paragraphs>47</Paragraphs>
  <Slides>34</Slides>
  <Notes>0</Notes>
  <HiddenSlides>0</HiddenSlides>
  <MMClips>0</MMClips>
  <ScaleCrop>false</ScaleCrop>
  <HeadingPairs>
    <vt:vector size="4" baseType="variant">
      <vt:variant>
        <vt:lpstr>Design Template</vt:lpstr>
      </vt:variant>
      <vt:variant>
        <vt:i4>1</vt:i4>
      </vt:variant>
      <vt:variant>
        <vt:lpstr>Slide Titles</vt:lpstr>
      </vt:variant>
      <vt:variant>
        <vt:i4>34</vt:i4>
      </vt:variant>
    </vt:vector>
  </HeadingPairs>
  <TitlesOfParts>
    <vt:vector size="35" baseType="lpstr">
      <vt:lpstr>Forte</vt:lpstr>
      <vt:lpstr>SSUSH1</vt:lpstr>
      <vt:lpstr>Slide 2</vt:lpstr>
      <vt:lpstr>Virginia’s Development </vt:lpstr>
      <vt:lpstr>Tobacco Cultivation Changed Virginia </vt:lpstr>
      <vt:lpstr>Slide 5</vt:lpstr>
      <vt:lpstr>Slide 6</vt:lpstr>
      <vt:lpstr>House of Burgesses </vt:lpstr>
      <vt:lpstr>Slide 8</vt:lpstr>
      <vt:lpstr>Bacon’s Rebellion</vt:lpstr>
      <vt:lpstr>Relations with Native Americans </vt:lpstr>
      <vt:lpstr>Slide 11</vt:lpstr>
      <vt:lpstr>Settlement of New England </vt:lpstr>
      <vt:lpstr>Slide 13</vt:lpstr>
      <vt:lpstr>Relations with Native Americans </vt:lpstr>
      <vt:lpstr>Slide 15</vt:lpstr>
      <vt:lpstr>A New Type of Governance </vt:lpstr>
      <vt:lpstr>Slide 17</vt:lpstr>
      <vt:lpstr>Opposition to Puritan Rule </vt:lpstr>
      <vt:lpstr>Slide 19</vt:lpstr>
      <vt:lpstr>Slide 20</vt:lpstr>
      <vt:lpstr>Slide 21</vt:lpstr>
      <vt:lpstr>Development of the Mid-Atlantic Colonies—New York </vt:lpstr>
      <vt:lpstr>Development of the Mid-Atlantic Colonies—Pennsylvania </vt:lpstr>
      <vt:lpstr>d. Explain the reasons for French settlement of Quebec.  </vt:lpstr>
      <vt:lpstr>Slide 25</vt:lpstr>
      <vt:lpstr>Slide 26</vt:lpstr>
      <vt:lpstr>Slide 27</vt:lpstr>
      <vt:lpstr>Slide 28</vt:lpstr>
      <vt:lpstr>Slide 29</vt:lpstr>
      <vt:lpstr>Slide 30</vt:lpstr>
      <vt:lpstr>Slide 31</vt:lpstr>
      <vt:lpstr>Slide 32</vt:lpstr>
      <vt:lpstr>Slide 33</vt:lpstr>
      <vt:lpstr>Slide 34</vt:lpstr>
    </vt:vector>
  </TitlesOfParts>
  <Company>Hutchings Career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SSUSH1</dc:title>
  <dc:creator>Heather Creamer</dc:creator>
  <cp:lastModifiedBy>Heather Creamer</cp:lastModifiedBy>
  <cp:revision>1</cp:revision>
  <dcterms:created xsi:type="dcterms:W3CDTF">2014-08-10T23:08:36Z</dcterms:created>
  <dcterms:modified xsi:type="dcterms:W3CDTF">2014-08-10T23:26:50Z</dcterms:modified>
</cp:coreProperties>
</file>